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10287000" cx="18288000"/>
  <p:notesSz cx="6858000" cy="9144000"/>
  <p:embeddedFontLst>
    <p:embeddedFont>
      <p:font typeface="Roboto"/>
      <p:regular r:id="rId37"/>
      <p:bold r:id="rId38"/>
      <p:italic r:id="rId39"/>
      <p:boldItalic r:id="rId40"/>
    </p:embeddedFont>
    <p:embeddedFont>
      <p:font typeface="Inter"/>
      <p:regular r:id="rId41"/>
      <p:bold r:id="rId42"/>
      <p:italic r:id="rId43"/>
      <p:boldItalic r:id="rId44"/>
    </p:embeddedFont>
    <p:embeddedFont>
      <p:font typeface="Inter Thin"/>
      <p:regular r:id="rId45"/>
      <p:bold r:id="rId46"/>
      <p:italic r:id="rId47"/>
      <p:boldItalic r:id="rId48"/>
    </p:embeddedFont>
    <p:embeddedFont>
      <p:font typeface="Poppins"/>
      <p:bold r:id="rId49"/>
      <p:boldItalic r:id="rId50"/>
    </p:embeddedFont>
    <p:embeddedFont>
      <p:font typeface="Roboto Mono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090">
          <p15:clr>
            <a:srgbClr val="747775"/>
          </p15:clr>
        </p15:guide>
        <p15:guide id="2" pos="9849">
          <p15:clr>
            <a:srgbClr val="747775"/>
          </p15:clr>
        </p15:guide>
        <p15:guide id="3" pos="1280">
          <p15:clr>
            <a:srgbClr val="747775"/>
          </p15:clr>
        </p15:guide>
      </p15:sldGuideLst>
    </p:ext>
    <p:ext uri="GoogleSlidesCustomDataVersion2">
      <go:slidesCustomData xmlns:go="http://customooxmlschemas.google.com/" r:id="rId55" roundtripDataSignature="AMtx7mjzEyzalXERavGyHpmigzwycDeO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090" orient="horz"/>
        <p:guide pos="9849"/>
        <p:guide pos="12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42" Type="http://schemas.openxmlformats.org/officeDocument/2006/relationships/font" Target="fonts/Inter-bold.fntdata"/><Relationship Id="rId41" Type="http://schemas.openxmlformats.org/officeDocument/2006/relationships/font" Target="fonts/Inter-regular.fntdata"/><Relationship Id="rId44" Type="http://schemas.openxmlformats.org/officeDocument/2006/relationships/font" Target="fonts/Inter-boldItalic.fntdata"/><Relationship Id="rId43" Type="http://schemas.openxmlformats.org/officeDocument/2006/relationships/font" Target="fonts/Inter-italic.fntdata"/><Relationship Id="rId46" Type="http://schemas.openxmlformats.org/officeDocument/2006/relationships/font" Target="fonts/InterThin-bold.fntdata"/><Relationship Id="rId45" Type="http://schemas.openxmlformats.org/officeDocument/2006/relationships/font" Target="fonts/InterThin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InterThin-boldItalic.fntdata"/><Relationship Id="rId47" Type="http://schemas.openxmlformats.org/officeDocument/2006/relationships/font" Target="fonts/InterThin-italic.fntdata"/><Relationship Id="rId49" Type="http://schemas.openxmlformats.org/officeDocument/2006/relationships/font" Target="fonts/Poppi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Roboto-regular.fntdata"/><Relationship Id="rId36" Type="http://schemas.openxmlformats.org/officeDocument/2006/relationships/slide" Target="slides/slide31.xml"/><Relationship Id="rId39" Type="http://schemas.openxmlformats.org/officeDocument/2006/relationships/font" Target="fonts/Roboto-italic.fntdata"/><Relationship Id="rId38" Type="http://schemas.openxmlformats.org/officeDocument/2006/relationships/font" Target="fonts/Roboto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Mono-regular.fntdata"/><Relationship Id="rId50" Type="http://schemas.openxmlformats.org/officeDocument/2006/relationships/font" Target="fonts/Poppins-boldItalic.fntdata"/><Relationship Id="rId53" Type="http://schemas.openxmlformats.org/officeDocument/2006/relationships/font" Target="fonts/RobotoMono-italic.fntdata"/><Relationship Id="rId52" Type="http://schemas.openxmlformats.org/officeDocument/2006/relationships/font" Target="fonts/RobotoMono-bold.fntdata"/><Relationship Id="rId11" Type="http://schemas.openxmlformats.org/officeDocument/2006/relationships/slide" Target="slides/slide6.xml"/><Relationship Id="rId55" Type="http://customschemas.google.com/relationships/presentationmetadata" Target="metadata"/><Relationship Id="rId10" Type="http://schemas.openxmlformats.org/officeDocument/2006/relationships/slide" Target="slides/slide5.xml"/><Relationship Id="rId54" Type="http://schemas.openxmlformats.org/officeDocument/2006/relationships/font" Target="fonts/RobotoMon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208d95916f_2_1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complexity, participant perception, trust in the trial, flexibility of clinical team</a:t>
            </a:r>
            <a:endParaRPr b="1"/>
          </a:p>
        </p:txBody>
      </p:sp>
      <p:sp>
        <p:nvSpPr>
          <p:cNvPr id="337" name="Google Shape;337;g3208d95916f_2_11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208d95916f_2_1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/>
              <a:t>health status, sex, age… all contribute to patient perception and behaviour</a:t>
            </a:r>
            <a:endParaRPr b="1" sz="1400"/>
          </a:p>
        </p:txBody>
      </p:sp>
      <p:sp>
        <p:nvSpPr>
          <p:cNvPr id="357" name="Google Shape;357;g3208d95916f_2_12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208d95916f_2_1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/>
              <a:t>duration → fatigue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/>
              <a:t>location → accessibility</a:t>
            </a:r>
            <a:endParaRPr b="1" sz="1400"/>
          </a:p>
        </p:txBody>
      </p:sp>
      <p:sp>
        <p:nvSpPr>
          <p:cNvPr id="377" name="Google Shape;377;g3208d95916f_2_13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208d95916f_2_1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/>
              <a:t>discourage participants</a:t>
            </a:r>
            <a:endParaRPr b="1" sz="1500"/>
          </a:p>
        </p:txBody>
      </p:sp>
      <p:sp>
        <p:nvSpPr>
          <p:cNvPr id="397" name="Google Shape;397;g3208d95916f_2_13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208d95916f_2_1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g3208d95916f_2_14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208d95916f_2_1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3208d95916f_2_15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208d95916f_2_1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g3208d95916f_2_16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208d95916f_2_1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g3208d95916f_2_16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208d95916f_2_1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g3208d95916f_2_13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208d95916f_2_17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g3208d95916f_2_17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08d95916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https://www.sciencedirect.com/science/article/pii/S0006322305014204?casa_token=jlfku1UWnMQAAAAA:NGUyXJ36ftR60ZmD27ONWuobTUgdiQUzqehaNyUC517uSErXuktvwA84Tkxx7YgspAM85NBrzA</a:t>
            </a:r>
            <a:endParaRPr/>
          </a:p>
        </p:txBody>
      </p:sp>
      <p:sp>
        <p:nvSpPr>
          <p:cNvPr id="122" name="Google Shape;122;g3208d95916f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208d95916f_2_1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g3208d95916f_2_15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208d95916f_2_1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g3208d95916f_2_15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3208d95916f_2_1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g3208d95916f_2_16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3208d95916f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g3208d95916f_1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208d95916f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g3208d95916f_1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3208d95916f_2_18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g3208d95916f_2_18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3208d95916f_2_1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g3208d95916f_2_18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3208d95916f_2_1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g3208d95916f_2_19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https://www.sciencedirect.com/science/article/pii/S0006322305014204?casa_token=jlfku1UWnMQAAAAA:NGUyXJ36ftR60ZmD27ONWuobTUgdiQUzqehaNyUC517uSErXuktvwA84Tkxx7YgspAM85NBrzA</a:t>
            </a:r>
            <a:endParaRPr/>
          </a:p>
        </p:txBody>
      </p:sp>
      <p:sp>
        <p:nvSpPr>
          <p:cNvPr id="139" name="Google Shape;13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3208d95916f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g3208d95916f_1_1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208d95916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3208d95916f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08d95916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208d95916f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208d95916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208d95916f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208d95916f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3208d95916f_2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208d95916f_2_1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3208d95916f_2_11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208d95916f_2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3208d95916f_2_6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6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7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7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8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0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1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2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2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2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4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5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5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5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hyperlink" Target="https://zeratul.web.app/clinical_trials_map2.html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 rot="10800000">
            <a:off x="14546897" y="-446871"/>
            <a:ext cx="2290084" cy="3267238"/>
            <a:chOff x="0" y="0"/>
            <a:chExt cx="498497" cy="711200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86" name="Google Shape;86;p1"/>
            <p:cNvSpPr txBox="1"/>
            <p:nvPr/>
          </p:nvSpPr>
          <p:spPr>
            <a:xfrm>
              <a:off x="77890" y="292100"/>
              <a:ext cx="342717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87;p1"/>
          <p:cNvGrpSpPr/>
          <p:nvPr/>
        </p:nvGrpSpPr>
        <p:grpSpPr>
          <a:xfrm>
            <a:off x="15372662" y="6889791"/>
            <a:ext cx="2742258" cy="3966220"/>
            <a:chOff x="0" y="0"/>
            <a:chExt cx="491726" cy="711200"/>
          </a:xfrm>
        </p:grpSpPr>
        <p:sp>
          <p:nvSpPr>
            <p:cNvPr id="88" name="Google Shape;88;p1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89" name="Google Shape;89;p1"/>
            <p:cNvSpPr txBox="1"/>
            <p:nvPr/>
          </p:nvSpPr>
          <p:spPr>
            <a:xfrm>
              <a:off x="76832" y="292100"/>
              <a:ext cx="338062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" name="Google Shape;90;p1"/>
          <p:cNvGrpSpPr/>
          <p:nvPr/>
        </p:nvGrpSpPr>
        <p:grpSpPr>
          <a:xfrm rot="10800000">
            <a:off x="15678860" y="2817907"/>
            <a:ext cx="2518053" cy="3592479"/>
            <a:chOff x="0" y="0"/>
            <a:chExt cx="498497" cy="711200"/>
          </a:xfrm>
        </p:grpSpPr>
        <p:sp>
          <p:nvSpPr>
            <p:cNvPr id="91" name="Google Shape;91;p1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92" name="Google Shape;92;p1"/>
            <p:cNvSpPr txBox="1"/>
            <p:nvPr/>
          </p:nvSpPr>
          <p:spPr>
            <a:xfrm>
              <a:off x="77890" y="292100"/>
              <a:ext cx="342717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" name="Google Shape;93;p1"/>
          <p:cNvGrpSpPr/>
          <p:nvPr/>
        </p:nvGrpSpPr>
        <p:grpSpPr>
          <a:xfrm rot="10800000">
            <a:off x="14891167" y="5996617"/>
            <a:ext cx="2188202" cy="3121884"/>
            <a:chOff x="0" y="0"/>
            <a:chExt cx="498497" cy="711200"/>
          </a:xfrm>
        </p:grpSpPr>
        <p:sp>
          <p:nvSpPr>
            <p:cNvPr id="94" name="Google Shape;94;p1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95" name="Google Shape;95;p1"/>
            <p:cNvSpPr txBox="1"/>
            <p:nvPr/>
          </p:nvSpPr>
          <p:spPr>
            <a:xfrm>
              <a:off x="77890" y="292100"/>
              <a:ext cx="342717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96;p1"/>
          <p:cNvGrpSpPr/>
          <p:nvPr/>
        </p:nvGrpSpPr>
        <p:grpSpPr>
          <a:xfrm>
            <a:off x="16920632" y="4279243"/>
            <a:ext cx="1479445" cy="2139770"/>
            <a:chOff x="0" y="0"/>
            <a:chExt cx="491726" cy="711200"/>
          </a:xfrm>
        </p:grpSpPr>
        <p:sp>
          <p:nvSpPr>
            <p:cNvPr id="97" name="Google Shape;97;p1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98" name="Google Shape;98;p1"/>
            <p:cNvSpPr txBox="1"/>
            <p:nvPr/>
          </p:nvSpPr>
          <p:spPr>
            <a:xfrm>
              <a:off x="76832" y="292100"/>
              <a:ext cx="338062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1"/>
          <p:cNvGrpSpPr/>
          <p:nvPr/>
        </p:nvGrpSpPr>
        <p:grpSpPr>
          <a:xfrm>
            <a:off x="14329558" y="7570779"/>
            <a:ext cx="1123250" cy="1624594"/>
            <a:chOff x="0" y="0"/>
            <a:chExt cx="491726" cy="711200"/>
          </a:xfrm>
        </p:grpSpPr>
        <p:sp>
          <p:nvSpPr>
            <p:cNvPr id="100" name="Google Shape;100;p1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01" name="Google Shape;101;p1"/>
            <p:cNvSpPr txBox="1"/>
            <p:nvPr/>
          </p:nvSpPr>
          <p:spPr>
            <a:xfrm>
              <a:off x="76832" y="292100"/>
              <a:ext cx="338062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" name="Google Shape;102;p1"/>
          <p:cNvGrpSpPr/>
          <p:nvPr/>
        </p:nvGrpSpPr>
        <p:grpSpPr>
          <a:xfrm>
            <a:off x="14891189" y="3756865"/>
            <a:ext cx="1555182" cy="2249312"/>
            <a:chOff x="0" y="0"/>
            <a:chExt cx="491726" cy="711200"/>
          </a:xfrm>
        </p:grpSpPr>
        <p:sp>
          <p:nvSpPr>
            <p:cNvPr id="103" name="Google Shape;103;p1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04" name="Google Shape;104;p1"/>
            <p:cNvSpPr txBox="1"/>
            <p:nvPr/>
          </p:nvSpPr>
          <p:spPr>
            <a:xfrm>
              <a:off x="76832" y="292100"/>
              <a:ext cx="338062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" name="Google Shape;105;p1"/>
          <p:cNvGrpSpPr/>
          <p:nvPr/>
        </p:nvGrpSpPr>
        <p:grpSpPr>
          <a:xfrm>
            <a:off x="15683951" y="735922"/>
            <a:ext cx="1452043" cy="2100138"/>
            <a:chOff x="0" y="0"/>
            <a:chExt cx="491726" cy="711200"/>
          </a:xfrm>
        </p:grpSpPr>
        <p:sp>
          <p:nvSpPr>
            <p:cNvPr id="106" name="Google Shape;106;p1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07" name="Google Shape;107;p1"/>
            <p:cNvSpPr txBox="1"/>
            <p:nvPr/>
          </p:nvSpPr>
          <p:spPr>
            <a:xfrm>
              <a:off x="76832" y="292100"/>
              <a:ext cx="338062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" name="Google Shape;108;p1"/>
          <p:cNvGrpSpPr/>
          <p:nvPr/>
        </p:nvGrpSpPr>
        <p:grpSpPr>
          <a:xfrm rot="10800000">
            <a:off x="17017968" y="511126"/>
            <a:ext cx="1178945" cy="1681988"/>
            <a:chOff x="0" y="0"/>
            <a:chExt cx="498497" cy="711200"/>
          </a:xfrm>
        </p:grpSpPr>
        <p:sp>
          <p:nvSpPr>
            <p:cNvPr id="109" name="Google Shape;109;p1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10" name="Google Shape;110;p1"/>
            <p:cNvSpPr txBox="1"/>
            <p:nvPr/>
          </p:nvSpPr>
          <p:spPr>
            <a:xfrm>
              <a:off x="77890" y="292100"/>
              <a:ext cx="342717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111;p1"/>
          <p:cNvGrpSpPr/>
          <p:nvPr/>
        </p:nvGrpSpPr>
        <p:grpSpPr>
          <a:xfrm rot="10800000">
            <a:off x="14671539" y="3199499"/>
            <a:ext cx="756818" cy="1079744"/>
            <a:chOff x="0" y="0"/>
            <a:chExt cx="498497" cy="711200"/>
          </a:xfrm>
        </p:grpSpPr>
        <p:sp>
          <p:nvSpPr>
            <p:cNvPr id="112" name="Google Shape;112;p1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13" name="Google Shape;113;p1"/>
            <p:cNvSpPr txBox="1"/>
            <p:nvPr/>
          </p:nvSpPr>
          <p:spPr>
            <a:xfrm>
              <a:off x="77890" y="330200"/>
              <a:ext cx="342717" cy="33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1"/>
          <p:cNvGrpSpPr/>
          <p:nvPr/>
        </p:nvGrpSpPr>
        <p:grpSpPr>
          <a:xfrm rot="10800000">
            <a:off x="16935527" y="6399963"/>
            <a:ext cx="2780033" cy="3966242"/>
            <a:chOff x="0" y="0"/>
            <a:chExt cx="498497" cy="711200"/>
          </a:xfrm>
        </p:grpSpPr>
        <p:sp>
          <p:nvSpPr>
            <p:cNvPr id="115" name="Google Shape;115;p1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16" name="Google Shape;116;p1"/>
            <p:cNvSpPr txBox="1"/>
            <p:nvPr/>
          </p:nvSpPr>
          <p:spPr>
            <a:xfrm>
              <a:off x="77890" y="292100"/>
              <a:ext cx="342717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7" name="Google Shape;117;p1"/>
          <p:cNvSpPr txBox="1"/>
          <p:nvPr/>
        </p:nvSpPr>
        <p:spPr>
          <a:xfrm>
            <a:off x="1028700" y="7530175"/>
            <a:ext cx="9965400" cy="16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Fadwa Elfeituri, Maxwell Lewis, Tsegie Kassahun</a:t>
            </a:r>
            <a:endParaRPr b="1" sz="3200">
              <a:solidFill>
                <a:srgbClr val="0E244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Inter"/>
                <a:ea typeface="Inter"/>
                <a:cs typeface="Inter"/>
                <a:sym typeface="Inter"/>
              </a:rPr>
              <a:t>Massive Health Data Fundamentals - HIDS6001</a:t>
            </a:r>
            <a:endParaRPr sz="3200"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Inter"/>
                <a:ea typeface="Inter"/>
                <a:cs typeface="Inter"/>
                <a:sym typeface="Inter"/>
              </a:rPr>
              <a:t>December 19, 2024</a:t>
            </a:r>
            <a:endParaRPr sz="3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8" name="Google Shape;118;p1"/>
          <p:cNvSpPr txBox="1"/>
          <p:nvPr/>
        </p:nvSpPr>
        <p:spPr>
          <a:xfrm>
            <a:off x="1028700" y="1596800"/>
            <a:ext cx="12712800" cy="20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399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Predicting Patients’ Attrition Percentage in Clinical Trials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9" name="Google Shape;119;p1"/>
          <p:cNvSpPr txBox="1"/>
          <p:nvPr/>
        </p:nvSpPr>
        <p:spPr>
          <a:xfrm>
            <a:off x="1028700" y="3842950"/>
            <a:ext cx="90282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Inter"/>
                <a:ea typeface="Inter"/>
                <a:cs typeface="Inter"/>
                <a:sym typeface="Inter"/>
              </a:rPr>
              <a:t>Leveraging Machine Learning and Geospatial Analysis</a:t>
            </a:r>
            <a:r>
              <a:rPr lang="en-US" sz="3200">
                <a:latin typeface="Inter"/>
                <a:ea typeface="Inter"/>
                <a:cs typeface="Inter"/>
                <a:sym typeface="Inter"/>
              </a:rPr>
              <a:t> to Understand Clinical Trial Retention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208d95916f_2_1136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Selection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40" name="Google Shape;340;g3208d95916f_2_1136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341" name="Google Shape;341;g3208d95916f_2_1136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342" name="Google Shape;342;g3208d95916f_2_1136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3" name="Google Shape;343;g3208d95916f_2_1136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344" name="Google Shape;344;g3208d95916f_2_1136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345" name="Google Shape;345;g3208d95916f_2_1136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6" name="Google Shape;346;g3208d95916f_2_1136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347" name="Google Shape;347;g3208d95916f_2_1136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8" name="Google Shape;348;g3208d95916f_2_1136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349" name="Google Shape;349;g3208d95916f_2_1136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350" name="Google Shape;350;g3208d95916f_2_1136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1" name="Google Shape;351;g3208d95916f_2_1136"/>
          <p:cNvSpPr/>
          <p:nvPr/>
        </p:nvSpPr>
        <p:spPr>
          <a:xfrm flipH="1" rot="10800000">
            <a:off x="2309550" y="2921050"/>
            <a:ext cx="4637400" cy="65421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3208d95916f_2_1136"/>
          <p:cNvSpPr txBox="1"/>
          <p:nvPr/>
        </p:nvSpPr>
        <p:spPr>
          <a:xfrm>
            <a:off x="2309625" y="2921050"/>
            <a:ext cx="4607700" cy="646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Inter"/>
                <a:ea typeface="Inter"/>
                <a:cs typeface="Inter"/>
                <a:sym typeface="Inter"/>
              </a:rPr>
              <a:t>Study Design</a:t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" name="Google Shape;353;g3208d95916f_2_1136"/>
          <p:cNvSpPr/>
          <p:nvPr/>
        </p:nvSpPr>
        <p:spPr>
          <a:xfrm>
            <a:off x="6946475" y="2915575"/>
            <a:ext cx="86880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54" name="Google Shape;354;g3208d95916f_2_1136"/>
          <p:cNvSpPr txBox="1"/>
          <p:nvPr/>
        </p:nvSpPr>
        <p:spPr>
          <a:xfrm>
            <a:off x="7906525" y="2865250"/>
            <a:ext cx="70626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Features Selected and Reason: </a:t>
            </a:r>
            <a:endParaRPr b="1"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studyType: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impact patient response to trial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phases: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impacts complexity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maskingInfo: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may influence patient perception of results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whoMasked_str: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may influence participant confidence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armGroups: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number increases the complexity of the trial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conditions: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type/count increases complexity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interventions: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type might cause side effects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enrollmentInfo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: cohort size might reduce flexibility of clinical team</a:t>
            </a:r>
            <a:endParaRPr b="1"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208d95916f_2_1282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Selection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60" name="Google Shape;360;g3208d95916f_2_1282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361" name="Google Shape;361;g3208d95916f_2_128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362" name="Google Shape;362;g3208d95916f_2_128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3" name="Google Shape;363;g3208d95916f_2_1282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364" name="Google Shape;364;g3208d95916f_2_1282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365" name="Google Shape;365;g3208d95916f_2_1282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6" name="Google Shape;366;g3208d95916f_2_1282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367" name="Google Shape;367;g3208d95916f_2_1282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8" name="Google Shape;368;g3208d95916f_2_1282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369" name="Google Shape;369;g3208d95916f_2_128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370" name="Google Shape;370;g3208d95916f_2_128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1" name="Google Shape;371;g3208d95916f_2_1282"/>
          <p:cNvSpPr/>
          <p:nvPr/>
        </p:nvSpPr>
        <p:spPr>
          <a:xfrm flipH="1" rot="10800000">
            <a:off x="2309550" y="2921050"/>
            <a:ext cx="4637400" cy="65421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g3208d95916f_2_1282"/>
          <p:cNvSpPr txBox="1"/>
          <p:nvPr/>
        </p:nvSpPr>
        <p:spPr>
          <a:xfrm>
            <a:off x="2309625" y="2921050"/>
            <a:ext cx="4607700" cy="646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Inter"/>
                <a:ea typeface="Inter"/>
                <a:cs typeface="Inter"/>
                <a:sym typeface="Inter"/>
              </a:rPr>
              <a:t>Participant Characteristics</a:t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3" name="Google Shape;373;g3208d95916f_2_1282"/>
          <p:cNvSpPr/>
          <p:nvPr/>
        </p:nvSpPr>
        <p:spPr>
          <a:xfrm>
            <a:off x="6946475" y="2915575"/>
            <a:ext cx="86880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74" name="Google Shape;374;g3208d95916f_2_1282"/>
          <p:cNvSpPr txBox="1"/>
          <p:nvPr/>
        </p:nvSpPr>
        <p:spPr>
          <a:xfrm>
            <a:off x="7906525" y="2865250"/>
            <a:ext cx="70626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Features Selected and Reason: </a:t>
            </a:r>
            <a:endParaRPr b="1"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healthyVolunteers: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health condition of participant may impact their ability to continue to participant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sex: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behaviour differences between the two genders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minimumAge/</a:t>
            </a: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maximumAge/stdAges</a:t>
            </a: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Age impacts health literacy, physical capacity, and likelihood of completing a trial</a:t>
            </a:r>
            <a:endParaRPr b="1"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208d95916f_2_1302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Selection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80" name="Google Shape;380;g3208d95916f_2_1302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381" name="Google Shape;381;g3208d95916f_2_130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382" name="Google Shape;382;g3208d95916f_2_130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3" name="Google Shape;383;g3208d95916f_2_1302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384" name="Google Shape;384;g3208d95916f_2_1302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385" name="Google Shape;385;g3208d95916f_2_1302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6" name="Google Shape;386;g3208d95916f_2_1302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387" name="Google Shape;387;g3208d95916f_2_1302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8" name="Google Shape;388;g3208d95916f_2_1302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389" name="Google Shape;389;g3208d95916f_2_130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390" name="Google Shape;390;g3208d95916f_2_130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1" name="Google Shape;391;g3208d95916f_2_1302"/>
          <p:cNvSpPr/>
          <p:nvPr/>
        </p:nvSpPr>
        <p:spPr>
          <a:xfrm flipH="1" rot="10800000">
            <a:off x="2309550" y="2921050"/>
            <a:ext cx="4637400" cy="65421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3208d95916f_2_1302"/>
          <p:cNvSpPr txBox="1"/>
          <p:nvPr/>
        </p:nvSpPr>
        <p:spPr>
          <a:xfrm>
            <a:off x="2309625" y="2921050"/>
            <a:ext cx="4607700" cy="646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latin typeface="Inter"/>
                <a:ea typeface="Inter"/>
                <a:cs typeface="Inter"/>
                <a:sym typeface="Inter"/>
              </a:rPr>
              <a:t>Timeline and Location</a:t>
            </a:r>
            <a:endParaRPr sz="3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3" name="Google Shape;393;g3208d95916f_2_1302"/>
          <p:cNvSpPr/>
          <p:nvPr/>
        </p:nvSpPr>
        <p:spPr>
          <a:xfrm>
            <a:off x="6946475" y="2915575"/>
            <a:ext cx="86880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94" name="Google Shape;394;g3208d95916f_2_1302"/>
          <p:cNvSpPr txBox="1"/>
          <p:nvPr/>
        </p:nvSpPr>
        <p:spPr>
          <a:xfrm>
            <a:off x="7906525" y="2865250"/>
            <a:ext cx="70626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Features Selected and Reason: </a:t>
            </a:r>
            <a:endParaRPr b="1"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startDateStruct/completionDateStruct: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length of trial duration might impact participant’s willingness to continue due to fatigue or external life changes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locations/</a:t>
            </a: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zip_codes</a:t>
            </a: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type/number of locations might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impact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accessibility of study sites</a:t>
            </a:r>
            <a:endParaRPr b="1"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208d95916f_2_1322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Selection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00" name="Google Shape;400;g3208d95916f_2_1322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401" name="Google Shape;401;g3208d95916f_2_132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402" name="Google Shape;402;g3208d95916f_2_132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3" name="Google Shape;403;g3208d95916f_2_1322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404" name="Google Shape;404;g3208d95916f_2_1322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405" name="Google Shape;405;g3208d95916f_2_1322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6" name="Google Shape;406;g3208d95916f_2_1322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407" name="Google Shape;407;g3208d95916f_2_1322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8" name="Google Shape;408;g3208d95916f_2_1322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409" name="Google Shape;409;g3208d95916f_2_132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410" name="Google Shape;410;g3208d95916f_2_132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1" name="Google Shape;411;g3208d95916f_2_1322"/>
          <p:cNvSpPr/>
          <p:nvPr/>
        </p:nvSpPr>
        <p:spPr>
          <a:xfrm flipH="1" rot="10800000">
            <a:off x="2309550" y="2921050"/>
            <a:ext cx="4637400" cy="65421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3208d95916f_2_1322"/>
          <p:cNvSpPr txBox="1"/>
          <p:nvPr/>
        </p:nvSpPr>
        <p:spPr>
          <a:xfrm>
            <a:off x="2309625" y="2921050"/>
            <a:ext cx="4607700" cy="646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Inter"/>
                <a:ea typeface="Inter"/>
                <a:cs typeface="Inter"/>
                <a:sym typeface="Inter"/>
              </a:rPr>
              <a:t>Complications</a:t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3" name="Google Shape;413;g3208d95916f_2_1322"/>
          <p:cNvSpPr/>
          <p:nvPr/>
        </p:nvSpPr>
        <p:spPr>
          <a:xfrm>
            <a:off x="6946475" y="2915575"/>
            <a:ext cx="86880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414" name="Google Shape;414;g3208d95916f_2_1322"/>
          <p:cNvSpPr txBox="1"/>
          <p:nvPr/>
        </p:nvSpPr>
        <p:spPr>
          <a:xfrm>
            <a:off x="7906525" y="2865250"/>
            <a:ext cx="70626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Features Selected and Reason: </a:t>
            </a:r>
            <a:endParaRPr b="1"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seriousEvents: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high incidence of serious adverse events can discourage participants from continuing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208d95916f_2_1463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Engineering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20" name="Google Shape;420;g3208d95916f_2_1463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421" name="Google Shape;421;g3208d95916f_2_1463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422" name="Google Shape;422;g3208d95916f_2_1463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" name="Google Shape;423;g3208d95916f_2_1463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424" name="Google Shape;424;g3208d95916f_2_1463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425" name="Google Shape;425;g3208d95916f_2_1463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6" name="Google Shape;426;g3208d95916f_2_1463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427" name="Google Shape;427;g3208d95916f_2_1463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8" name="Google Shape;428;g3208d95916f_2_1463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429" name="Google Shape;429;g3208d95916f_2_1463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430" name="Google Shape;430;g3208d95916f_2_1463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1" name="Google Shape;431;g3208d95916f_2_1463"/>
          <p:cNvSpPr/>
          <p:nvPr/>
        </p:nvSpPr>
        <p:spPr>
          <a:xfrm>
            <a:off x="7202323" y="2951730"/>
            <a:ext cx="3885600" cy="3895590"/>
          </a:xfrm>
          <a:prstGeom prst="round2SameRect">
            <a:avLst>
              <a:gd fmla="val 18098" name="adj1"/>
              <a:gd fmla="val 0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2" name="Google Shape;432;g3208d95916f_2_1463"/>
          <p:cNvSpPr txBox="1"/>
          <p:nvPr/>
        </p:nvSpPr>
        <p:spPr>
          <a:xfrm>
            <a:off x="7639150" y="3249096"/>
            <a:ext cx="2903400" cy="34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Inter"/>
                <a:ea typeface="Inter"/>
                <a:cs typeface="Inter"/>
                <a:sym typeface="Inter"/>
              </a:rPr>
              <a:t>Feature Transformation</a:t>
            </a:r>
            <a:endParaRPr sz="2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3" name="Google Shape;433;g3208d95916f_2_1463"/>
          <p:cNvSpPr/>
          <p:nvPr/>
        </p:nvSpPr>
        <p:spPr>
          <a:xfrm flipH="1">
            <a:off x="11080791" y="2993809"/>
            <a:ext cx="3885600" cy="3853500"/>
          </a:xfrm>
          <a:prstGeom prst="round1Rect">
            <a:avLst>
              <a:gd fmla="val 17446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3208d95916f_2_1463"/>
          <p:cNvSpPr txBox="1"/>
          <p:nvPr/>
        </p:nvSpPr>
        <p:spPr>
          <a:xfrm>
            <a:off x="11525950" y="3284021"/>
            <a:ext cx="29034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Roboto"/>
                <a:ea typeface="Roboto"/>
                <a:cs typeface="Roboto"/>
                <a:sym typeface="Roboto"/>
              </a:rPr>
              <a:t>Feature Creation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35" name="Google Shape;435;g3208d95916f_2_1463"/>
          <p:cNvGrpSpPr/>
          <p:nvPr/>
        </p:nvGrpSpPr>
        <p:grpSpPr>
          <a:xfrm>
            <a:off x="10827236" y="4464492"/>
            <a:ext cx="520733" cy="520733"/>
            <a:chOff x="3157188" y="909150"/>
            <a:chExt cx="470400" cy="470400"/>
          </a:xfrm>
        </p:grpSpPr>
        <p:sp>
          <p:nvSpPr>
            <p:cNvPr id="436" name="Google Shape;436;g3208d95916f_2_146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g3208d95916f_2_146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0E244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8" name="Google Shape;438;g3208d95916f_2_1463"/>
          <p:cNvSpPr/>
          <p:nvPr/>
        </p:nvSpPr>
        <p:spPr>
          <a:xfrm rot="10800000">
            <a:off x="3321600" y="6847425"/>
            <a:ext cx="11644800" cy="1707000"/>
          </a:xfrm>
          <a:prstGeom prst="round2SameRect">
            <a:avLst>
              <a:gd fmla="val 18098" name="adj1"/>
              <a:gd fmla="val 0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9" name="Google Shape;439;g3208d95916f_2_1463"/>
          <p:cNvSpPr txBox="1"/>
          <p:nvPr/>
        </p:nvSpPr>
        <p:spPr>
          <a:xfrm>
            <a:off x="5166600" y="6947850"/>
            <a:ext cx="79548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Final Clinical Trials Dataset</a:t>
            </a:r>
            <a:endParaRPr b="1" sz="22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0" name="Google Shape;440;g3208d95916f_2_1463"/>
          <p:cNvSpPr/>
          <p:nvPr/>
        </p:nvSpPr>
        <p:spPr>
          <a:xfrm>
            <a:off x="3322723" y="2951730"/>
            <a:ext cx="3885600" cy="3895590"/>
          </a:xfrm>
          <a:prstGeom prst="round1Rect">
            <a:avLst>
              <a:gd fmla="val 17446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3208d95916f_2_1463"/>
          <p:cNvSpPr txBox="1"/>
          <p:nvPr/>
        </p:nvSpPr>
        <p:spPr>
          <a:xfrm>
            <a:off x="5166600" y="7494601"/>
            <a:ext cx="79548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3200"/>
              </a:spcAft>
              <a:buNone/>
            </a:pPr>
            <a:r>
              <a:rPr b="1" lang="en-US" sz="3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23 Features</a:t>
            </a:r>
            <a:endParaRPr b="1" sz="32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2" name="Google Shape;442;g3208d95916f_2_1463"/>
          <p:cNvSpPr txBox="1"/>
          <p:nvPr/>
        </p:nvSpPr>
        <p:spPr>
          <a:xfrm>
            <a:off x="3760850" y="3248462"/>
            <a:ext cx="2903400" cy="3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latin typeface="Inter"/>
                <a:ea typeface="Inter"/>
                <a:cs typeface="Inter"/>
                <a:sym typeface="Inter"/>
              </a:rPr>
              <a:t>Feature Extraction</a:t>
            </a:r>
            <a:endParaRPr sz="22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43" name="Google Shape;443;g3208d95916f_2_1463"/>
          <p:cNvGrpSpPr/>
          <p:nvPr/>
        </p:nvGrpSpPr>
        <p:grpSpPr>
          <a:xfrm>
            <a:off x="6948918" y="4464492"/>
            <a:ext cx="520733" cy="520733"/>
            <a:chOff x="3157188" y="909150"/>
            <a:chExt cx="470400" cy="470400"/>
          </a:xfrm>
        </p:grpSpPr>
        <p:sp>
          <p:nvSpPr>
            <p:cNvPr id="444" name="Google Shape;444;g3208d95916f_2_146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g3208d95916f_2_146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0E244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208d95916f_2_1519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Engineering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51" name="Google Shape;451;g3208d95916f_2_1519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452" name="Google Shape;452;g3208d95916f_2_1519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453" name="Google Shape;453;g3208d95916f_2_1519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4" name="Google Shape;454;g3208d95916f_2_1519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455" name="Google Shape;455;g3208d95916f_2_1519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456" name="Google Shape;456;g3208d95916f_2_1519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7" name="Google Shape;457;g3208d95916f_2_1519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458" name="Google Shape;458;g3208d95916f_2_1519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9" name="Google Shape;459;g3208d95916f_2_1519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460" name="Google Shape;460;g3208d95916f_2_1519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461" name="Google Shape;461;g3208d95916f_2_1519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2" name="Google Shape;462;g3208d95916f_2_1519"/>
          <p:cNvSpPr/>
          <p:nvPr/>
        </p:nvSpPr>
        <p:spPr>
          <a:xfrm flipH="1" rot="10800000">
            <a:off x="2309550" y="2921050"/>
            <a:ext cx="4637400" cy="65421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3208d95916f_2_1519"/>
          <p:cNvSpPr txBox="1"/>
          <p:nvPr/>
        </p:nvSpPr>
        <p:spPr>
          <a:xfrm>
            <a:off x="2890800" y="2921050"/>
            <a:ext cx="3454200" cy="646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Feature Extraction</a:t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4" name="Google Shape;464;g3208d95916f_2_1519"/>
          <p:cNvSpPr/>
          <p:nvPr/>
        </p:nvSpPr>
        <p:spPr>
          <a:xfrm>
            <a:off x="6946475" y="2915575"/>
            <a:ext cx="86880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465" name="Google Shape;465;g3208d95916f_2_1519"/>
          <p:cNvSpPr txBox="1"/>
          <p:nvPr/>
        </p:nvSpPr>
        <p:spPr>
          <a:xfrm>
            <a:off x="7906525" y="2865250"/>
            <a:ext cx="70626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-3619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Using requests.get(url) function in Python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Created Empty Lists for Features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Fetched Data from JSON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Explored the extracted data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208d95916f_2_1673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Engineering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71" name="Google Shape;471;g3208d95916f_2_1673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472" name="Google Shape;472;g3208d95916f_2_1673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473" name="Google Shape;473;g3208d95916f_2_1673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4" name="Google Shape;474;g3208d95916f_2_1673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475" name="Google Shape;475;g3208d95916f_2_1673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476" name="Google Shape;476;g3208d95916f_2_1673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7" name="Google Shape;477;g3208d95916f_2_1673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478" name="Google Shape;478;g3208d95916f_2_1673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9" name="Google Shape;479;g3208d95916f_2_1673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480" name="Google Shape;480;g3208d95916f_2_1673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481" name="Google Shape;481;g3208d95916f_2_1673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2" name="Google Shape;482;g3208d95916f_2_1673"/>
          <p:cNvSpPr/>
          <p:nvPr/>
        </p:nvSpPr>
        <p:spPr>
          <a:xfrm flipH="1" rot="10800000">
            <a:off x="2309550" y="2921050"/>
            <a:ext cx="4637400" cy="65421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3208d95916f_2_1673"/>
          <p:cNvSpPr txBox="1"/>
          <p:nvPr/>
        </p:nvSpPr>
        <p:spPr>
          <a:xfrm>
            <a:off x="2309625" y="2921050"/>
            <a:ext cx="4607700" cy="646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Feature Transformation</a:t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4" name="Google Shape;484;g3208d95916f_2_1673"/>
          <p:cNvSpPr/>
          <p:nvPr/>
        </p:nvSpPr>
        <p:spPr>
          <a:xfrm>
            <a:off x="6946475" y="2915575"/>
            <a:ext cx="86880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485" name="Google Shape;485;g3208d95916f_2_1673"/>
          <p:cNvSpPr txBox="1"/>
          <p:nvPr/>
        </p:nvSpPr>
        <p:spPr>
          <a:xfrm>
            <a:off x="7906525" y="2865250"/>
            <a:ext cx="70626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Binning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of features containing multiple values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interventions → multiple_interventions, DRUG, BIOLOGICAL, DEVICE, RADIATION</a:t>
            </a:r>
            <a:endParaRPr b="1"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One-hot encoding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of categorical features: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sex → FEMALE, MALE, ALL_SEX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stdAges → CHILD, ADULT, OLDER_ADULT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phases → PHASE1, PHASE2, PHASE3, PHASE4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interventions → multiple_interventions, DRUG, BIOLOGICAL, DEVICE, RADIATION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Label Encoding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of binary and boolean features: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healthyVolunteers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○"/>
            </a:pP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participant_masked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208d95916f_2_1693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Engineering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91" name="Google Shape;491;g3208d95916f_2_1693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492" name="Google Shape;492;g3208d95916f_2_1693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493" name="Google Shape;493;g3208d95916f_2_1693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4" name="Google Shape;494;g3208d95916f_2_1693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495" name="Google Shape;495;g3208d95916f_2_1693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496" name="Google Shape;496;g3208d95916f_2_1693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7" name="Google Shape;497;g3208d95916f_2_1693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498" name="Google Shape;498;g3208d95916f_2_1693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9" name="Google Shape;499;g3208d95916f_2_1693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500" name="Google Shape;500;g3208d95916f_2_1693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501" name="Google Shape;501;g3208d95916f_2_1693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2" name="Google Shape;502;g3208d95916f_2_1693"/>
          <p:cNvSpPr/>
          <p:nvPr/>
        </p:nvSpPr>
        <p:spPr>
          <a:xfrm flipH="1" rot="10800000">
            <a:off x="2309550" y="2921050"/>
            <a:ext cx="4637400" cy="65421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g3208d95916f_2_1693"/>
          <p:cNvSpPr txBox="1"/>
          <p:nvPr/>
        </p:nvSpPr>
        <p:spPr>
          <a:xfrm>
            <a:off x="2309625" y="2921050"/>
            <a:ext cx="4607700" cy="646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Feature Creation</a:t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4" name="Google Shape;504;g3208d95916f_2_1693"/>
          <p:cNvSpPr/>
          <p:nvPr/>
        </p:nvSpPr>
        <p:spPr>
          <a:xfrm>
            <a:off x="6946475" y="2915575"/>
            <a:ext cx="86880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505" name="Google Shape;505;g3208d95916f_2_1693"/>
          <p:cNvSpPr txBox="1"/>
          <p:nvPr/>
        </p:nvSpPr>
        <p:spPr>
          <a:xfrm>
            <a:off x="7906525" y="2865250"/>
            <a:ext cx="70626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duration: 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calculated</a:t>
            </a:r>
            <a:r>
              <a:rPr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from startDateStruct and completionDateStruct</a:t>
            </a:r>
            <a:endParaRPr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condition_count</a:t>
            </a:r>
            <a:endParaRPr b="1"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armGroupsCount</a:t>
            </a:r>
            <a:endParaRPr b="1"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Inter"/>
              <a:buChar char="●"/>
            </a:pPr>
            <a:r>
              <a:rPr b="1" lang="en-US" sz="2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participant_masked</a:t>
            </a:r>
            <a:endParaRPr b="1" sz="2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208d95916f_2_1342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Data Processing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511" name="Google Shape;511;g3208d95916f_2_1342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512" name="Google Shape;512;g3208d95916f_2_134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513" name="Google Shape;513;g3208d95916f_2_134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4" name="Google Shape;514;g3208d95916f_2_1342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515" name="Google Shape;515;g3208d95916f_2_1342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516" name="Google Shape;516;g3208d95916f_2_1342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7" name="Google Shape;517;g3208d95916f_2_1342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518" name="Google Shape;518;g3208d95916f_2_1342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9" name="Google Shape;519;g3208d95916f_2_1342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520" name="Google Shape;520;g3208d95916f_2_134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521" name="Google Shape;521;g3208d95916f_2_134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2" name="Google Shape;522;g3208d95916f_2_1342"/>
          <p:cNvSpPr/>
          <p:nvPr/>
        </p:nvSpPr>
        <p:spPr>
          <a:xfrm flipH="1" rot="10800000">
            <a:off x="9009600" y="3646643"/>
            <a:ext cx="5518191" cy="4659515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g3208d95916f_2_1342"/>
          <p:cNvSpPr txBox="1"/>
          <p:nvPr/>
        </p:nvSpPr>
        <p:spPr>
          <a:xfrm>
            <a:off x="9703842" y="3646643"/>
            <a:ext cx="4119600" cy="12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Data Integration</a:t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4" name="Google Shape;524;g3208d95916f_2_1342"/>
          <p:cNvSpPr/>
          <p:nvPr/>
        </p:nvSpPr>
        <p:spPr>
          <a:xfrm>
            <a:off x="3498181" y="3646643"/>
            <a:ext cx="5518191" cy="4659515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g3208d95916f_2_1342"/>
          <p:cNvSpPr txBox="1"/>
          <p:nvPr/>
        </p:nvSpPr>
        <p:spPr>
          <a:xfrm>
            <a:off x="4136000" y="3646734"/>
            <a:ext cx="4119600" cy="12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Roboto"/>
                <a:ea typeface="Roboto"/>
                <a:cs typeface="Roboto"/>
                <a:sym typeface="Roboto"/>
              </a:rPr>
              <a:t>Data Cleaning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6" name="Google Shape;526;g3208d95916f_2_1342"/>
          <p:cNvSpPr/>
          <p:nvPr/>
        </p:nvSpPr>
        <p:spPr>
          <a:xfrm>
            <a:off x="8653087" y="5687342"/>
            <a:ext cx="738810" cy="772914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g3208d95916f_2_1342"/>
          <p:cNvSpPr/>
          <p:nvPr/>
        </p:nvSpPr>
        <p:spPr>
          <a:xfrm>
            <a:off x="8788080" y="5828566"/>
            <a:ext cx="468824" cy="490465"/>
          </a:xfrm>
          <a:prstGeom prst="mathPlus">
            <a:avLst>
              <a:gd fmla="val 9900" name="adj1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g3208d95916f_2_1342"/>
          <p:cNvSpPr txBox="1"/>
          <p:nvPr/>
        </p:nvSpPr>
        <p:spPr>
          <a:xfrm>
            <a:off x="4857749" y="4635216"/>
            <a:ext cx="2994000" cy="27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Char char="●"/>
            </a:pPr>
            <a:r>
              <a:rPr lang="en-US" sz="2000">
                <a:latin typeface="Inter"/>
                <a:ea typeface="Inter"/>
                <a:cs typeface="Inter"/>
                <a:sym typeface="Inter"/>
              </a:rPr>
              <a:t>Replaced missing values with median/mode</a:t>
            </a:r>
            <a:endParaRPr sz="2000"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Font typeface="Inter"/>
              <a:buChar char="●"/>
            </a:pPr>
            <a:r>
              <a:rPr lang="en-US" sz="2000">
                <a:latin typeface="Inter"/>
                <a:ea typeface="Inter"/>
                <a:cs typeface="Inter"/>
                <a:sym typeface="Inter"/>
              </a:rPr>
              <a:t>Dropped features that were used to create other features</a:t>
            </a:r>
            <a:endParaRPr sz="2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9" name="Google Shape;529;g3208d95916f_2_1342"/>
          <p:cNvSpPr txBox="1"/>
          <p:nvPr/>
        </p:nvSpPr>
        <p:spPr>
          <a:xfrm>
            <a:off x="10193224" y="4635216"/>
            <a:ext cx="2994000" cy="27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"/>
              <a:buChar char="●"/>
            </a:pPr>
            <a:r>
              <a:rPr lang="en-US" sz="2000">
                <a:latin typeface="Inter"/>
                <a:ea typeface="Inter"/>
                <a:cs typeface="Inter"/>
                <a:sym typeface="Inter"/>
              </a:rPr>
              <a:t>Merged dataframe with attrition rate dataset</a:t>
            </a:r>
            <a:endParaRPr sz="2000"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000"/>
              <a:buFont typeface="Inter"/>
              <a:buChar char="●"/>
            </a:pPr>
            <a:r>
              <a:rPr lang="en-US" sz="2000">
                <a:latin typeface="Inter"/>
                <a:ea typeface="Inter"/>
                <a:cs typeface="Inter"/>
                <a:sym typeface="Inter"/>
              </a:rPr>
              <a:t>Integrated the dataframe with the RUCA dataset</a:t>
            </a:r>
            <a:endParaRPr sz="20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208d95916f_2_1713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Model Development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535" name="Google Shape;535;g3208d95916f_2_1713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536" name="Google Shape;536;g3208d95916f_2_1713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537" name="Google Shape;537;g3208d95916f_2_1713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8" name="Google Shape;538;g3208d95916f_2_1713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539" name="Google Shape;539;g3208d95916f_2_1713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540" name="Google Shape;540;g3208d95916f_2_1713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1" name="Google Shape;541;g3208d95916f_2_1713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542" name="Google Shape;542;g3208d95916f_2_1713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3" name="Google Shape;543;g3208d95916f_2_1713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544" name="Google Shape;544;g3208d95916f_2_1713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545" name="Google Shape;545;g3208d95916f_2_1713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6" name="Google Shape;546;g3208d95916f_2_1713"/>
          <p:cNvGrpSpPr/>
          <p:nvPr/>
        </p:nvGrpSpPr>
        <p:grpSpPr>
          <a:xfrm>
            <a:off x="6147676" y="4027748"/>
            <a:ext cx="3889200" cy="3139202"/>
            <a:chOff x="3071457" y="2013874"/>
            <a:chExt cx="1944600" cy="1569601"/>
          </a:xfrm>
        </p:grpSpPr>
        <p:sp>
          <p:nvSpPr>
            <p:cNvPr id="547" name="Google Shape;547;g3208d95916f_2_1713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g3208d95916f_2_1713"/>
            <p:cNvSpPr txBox="1"/>
            <p:nvPr/>
          </p:nvSpPr>
          <p:spPr>
            <a:xfrm>
              <a:off x="3316106" y="2013874"/>
              <a:ext cx="14517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0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XGBoost Regressor</a:t>
              </a:r>
              <a:endParaRPr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49" name="Google Shape;549;g3208d95916f_2_1713"/>
          <p:cNvGrpSpPr/>
          <p:nvPr/>
        </p:nvGrpSpPr>
        <p:grpSpPr>
          <a:xfrm>
            <a:off x="10031875" y="4027750"/>
            <a:ext cx="6002400" cy="3139200"/>
            <a:chOff x="5015938" y="2013875"/>
            <a:chExt cx="3001200" cy="1569600"/>
          </a:xfrm>
        </p:grpSpPr>
        <p:sp>
          <p:nvSpPr>
            <p:cNvPr id="550" name="Google Shape;550;g3208d95916f_2_1713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0E244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551" name="Google Shape;551;g3208d95916f_2_1713"/>
            <p:cNvSpPr txBox="1"/>
            <p:nvPr/>
          </p:nvSpPr>
          <p:spPr>
            <a:xfrm>
              <a:off x="5360225" y="2256389"/>
              <a:ext cx="2417100" cy="111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0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Predict</a:t>
              </a:r>
              <a:r>
                <a:rPr lang="en-US" sz="30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 patient </a:t>
              </a:r>
              <a:r>
                <a:rPr b="1" lang="en-US" sz="30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dropout percentages</a:t>
              </a:r>
              <a:r>
                <a:rPr lang="en-US" sz="30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 based on extracted clinical trial features.</a:t>
              </a:r>
              <a:endParaRPr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52" name="Google Shape;552;g3208d95916f_2_1713"/>
          <p:cNvGrpSpPr/>
          <p:nvPr/>
        </p:nvGrpSpPr>
        <p:grpSpPr>
          <a:xfrm>
            <a:off x="9773351" y="5402540"/>
            <a:ext cx="520758" cy="520758"/>
            <a:chOff x="4859551" y="2631368"/>
            <a:chExt cx="315000" cy="315000"/>
          </a:xfrm>
        </p:grpSpPr>
        <p:sp>
          <p:nvSpPr>
            <p:cNvPr id="553" name="Google Shape;553;g3208d95916f_2_171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g3208d95916f_2_1713"/>
            <p:cNvSpPr/>
            <p:nvPr/>
          </p:nvSpPr>
          <p:spPr>
            <a:xfrm>
              <a:off x="4904202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rgbClr val="0E244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-US" sz="2800"/>
              </a:br>
              <a:endParaRPr sz="2800"/>
            </a:p>
          </p:txBody>
        </p:sp>
      </p:grpSp>
      <p:grpSp>
        <p:nvGrpSpPr>
          <p:cNvPr id="555" name="Google Shape;555;g3208d95916f_2_1713"/>
          <p:cNvGrpSpPr/>
          <p:nvPr/>
        </p:nvGrpSpPr>
        <p:grpSpPr>
          <a:xfrm>
            <a:off x="2263250" y="4027750"/>
            <a:ext cx="3889200" cy="3139424"/>
            <a:chOff x="1126863" y="2013875"/>
            <a:chExt cx="1944600" cy="1569712"/>
          </a:xfrm>
        </p:grpSpPr>
        <p:sp>
          <p:nvSpPr>
            <p:cNvPr id="556" name="Google Shape;556;g3208d95916f_2_171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g3208d95916f_2_1713"/>
            <p:cNvSpPr txBox="1"/>
            <p:nvPr/>
          </p:nvSpPr>
          <p:spPr>
            <a:xfrm>
              <a:off x="1351625" y="2013987"/>
              <a:ext cx="14517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000">
                  <a:latin typeface="Roboto"/>
                  <a:ea typeface="Roboto"/>
                  <a:cs typeface="Roboto"/>
                  <a:sym typeface="Roboto"/>
                </a:rPr>
                <a:t>Random Forest Regressor</a:t>
              </a:r>
              <a:endParaRPr sz="30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58" name="Google Shape;558;g3208d95916f_2_1713"/>
          <p:cNvGrpSpPr/>
          <p:nvPr/>
        </p:nvGrpSpPr>
        <p:grpSpPr>
          <a:xfrm>
            <a:off x="5896555" y="5402542"/>
            <a:ext cx="520733" cy="520733"/>
            <a:chOff x="3157188" y="909150"/>
            <a:chExt cx="470400" cy="470400"/>
          </a:xfrm>
        </p:grpSpPr>
        <p:sp>
          <p:nvSpPr>
            <p:cNvPr id="559" name="Google Shape;559;g3208d95916f_2_171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g3208d95916f_2_171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0E244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208d95916f_0_25"/>
          <p:cNvSpPr txBox="1"/>
          <p:nvPr/>
        </p:nvSpPr>
        <p:spPr>
          <a:xfrm>
            <a:off x="2762550" y="2954875"/>
            <a:ext cx="12762900" cy="38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Significance of the Project</a:t>
            </a:r>
            <a:endParaRPr b="1" sz="6000">
              <a:solidFill>
                <a:srgbClr val="0E244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latin typeface="Inter"/>
                <a:ea typeface="Inter"/>
                <a:cs typeface="Inter"/>
                <a:sym typeface="Inter"/>
              </a:rPr>
              <a:t>Accurately predicting patient attrition allows researchers to address potential issues proactively, to </a:t>
            </a:r>
            <a:r>
              <a:rPr b="1" lang="en-US" sz="41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enhance the reliability</a:t>
            </a:r>
            <a:r>
              <a:rPr lang="en-US" sz="4100">
                <a:latin typeface="Inter"/>
                <a:ea typeface="Inter"/>
                <a:cs typeface="Inter"/>
                <a:sym typeface="Inter"/>
              </a:rPr>
              <a:t> and </a:t>
            </a:r>
            <a:r>
              <a:rPr b="1" lang="en-US" sz="41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impact of clinical trial outcomes</a:t>
            </a:r>
            <a:endParaRPr b="1" sz="4100">
              <a:solidFill>
                <a:srgbClr val="0E244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25" name="Google Shape;125;g3208d95916f_0_25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126" name="Google Shape;126;g3208d95916f_0_2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27" name="Google Shape;127;g3208d95916f_0_25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" name="Google Shape;128;g3208d95916f_0_25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129" name="Google Shape;129;g3208d95916f_0_2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30" name="Google Shape;130;g3208d95916f_0_25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" name="Google Shape;131;g3208d95916f_0_25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132" name="Google Shape;132;g3208d95916f_0_2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33" name="Google Shape;133;g3208d95916f_0_25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" name="Google Shape;134;g3208d95916f_0_25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135" name="Google Shape;135;g3208d95916f_0_2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36" name="Google Shape;136;g3208d95916f_0_25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3208d95916f_2_1540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Random Forest Regressor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6" name="Google Shape;566;g3208d95916f_2_1540"/>
          <p:cNvSpPr txBox="1"/>
          <p:nvPr/>
        </p:nvSpPr>
        <p:spPr>
          <a:xfrm>
            <a:off x="1130000" y="1028700"/>
            <a:ext cx="460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Model Development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7" name="Google Shape;567;g3208d95916f_2_1540"/>
          <p:cNvSpPr txBox="1"/>
          <p:nvPr/>
        </p:nvSpPr>
        <p:spPr>
          <a:xfrm>
            <a:off x="2761925" y="2767025"/>
            <a:ext cx="12762900" cy="6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44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Strengths: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○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Handles high-dimensional data and works well with datasets with many features.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○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Automatically accounts for feature importance, making it suitable for interpreting results.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Relevance:</a:t>
            </a:r>
            <a:endParaRPr b="1" sz="3400">
              <a:latin typeface="Inter"/>
              <a:ea typeface="Inter"/>
              <a:cs typeface="Inter"/>
              <a:sym typeface="Inter"/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3500"/>
              </a:spcAft>
              <a:buSzPts val="3400"/>
              <a:buFont typeface="Inter"/>
              <a:buChar char="○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Clinical trial datasets often include a mix of numerical and categorical features with potential non-linear relationships. Random Forest excels in such scenarios.</a:t>
            </a:r>
            <a:endParaRPr sz="34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568" name="Google Shape;568;g3208d95916f_2_1540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569" name="Google Shape;569;g3208d95916f_2_1540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570" name="Google Shape;570;g3208d95916f_2_1540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1" name="Google Shape;571;g3208d95916f_2_1540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572" name="Google Shape;572;g3208d95916f_2_1540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573" name="Google Shape;573;g3208d95916f_2_1540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4" name="Google Shape;574;g3208d95916f_2_1540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575" name="Google Shape;575;g3208d95916f_2_1540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576" name="Google Shape;576;g3208d95916f_2_1540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7" name="Google Shape;577;g3208d95916f_2_1540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578" name="Google Shape;578;g3208d95916f_2_1540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579" name="Google Shape;579;g3208d95916f_2_1540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3208d95916f_2_1558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XGBoost Regressor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5" name="Google Shape;585;g3208d95916f_2_1558"/>
          <p:cNvSpPr txBox="1"/>
          <p:nvPr/>
        </p:nvSpPr>
        <p:spPr>
          <a:xfrm>
            <a:off x="1130000" y="1028700"/>
            <a:ext cx="460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Model Development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6" name="Google Shape;586;g3208d95916f_2_1558"/>
          <p:cNvSpPr txBox="1"/>
          <p:nvPr/>
        </p:nvSpPr>
        <p:spPr>
          <a:xfrm>
            <a:off x="2761925" y="2767025"/>
            <a:ext cx="12762900" cy="6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44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Strengths: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○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Advanced gradient boosting method that minimizes errors iteratively.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○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Handles missing values internally and accounts for feature interactions.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Relevance:</a:t>
            </a:r>
            <a:endParaRPr b="1" sz="3400">
              <a:latin typeface="Inter"/>
              <a:ea typeface="Inter"/>
              <a:cs typeface="Inter"/>
              <a:sym typeface="Inter"/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3500"/>
              </a:spcAft>
              <a:buSzPts val="3400"/>
              <a:buFont typeface="Inter"/>
              <a:buChar char="○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XGBoost is particularly useful for datasets where small performance improvements are critical, such as clinical predictions, due to its optimization capabilities.</a:t>
            </a:r>
            <a:endParaRPr sz="34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587" name="Google Shape;587;g3208d95916f_2_1558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588" name="Google Shape;588;g3208d95916f_2_1558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589" name="Google Shape;589;g3208d95916f_2_1558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0" name="Google Shape;590;g3208d95916f_2_1558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591" name="Google Shape;591;g3208d95916f_2_1558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592" name="Google Shape;592;g3208d95916f_2_1558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3" name="Google Shape;593;g3208d95916f_2_1558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594" name="Google Shape;594;g3208d95916f_2_1558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595" name="Google Shape;595;g3208d95916f_2_1558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6" name="Google Shape;596;g3208d95916f_2_1558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597" name="Google Shape;597;g3208d95916f_2_1558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598" name="Google Shape;598;g3208d95916f_2_1558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208d95916f_2_1642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Training and Testing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4" name="Google Shape;604;g3208d95916f_2_1642"/>
          <p:cNvSpPr txBox="1"/>
          <p:nvPr/>
        </p:nvSpPr>
        <p:spPr>
          <a:xfrm>
            <a:off x="1130000" y="1028700"/>
            <a:ext cx="460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Model Development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605" name="Google Shape;605;g3208d95916f_2_1642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606" name="Google Shape;606;g3208d95916f_2_164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607" name="Google Shape;607;g3208d95916f_2_164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8" name="Google Shape;608;g3208d95916f_2_1642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609" name="Google Shape;609;g3208d95916f_2_1642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610" name="Google Shape;610;g3208d95916f_2_1642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1" name="Google Shape;611;g3208d95916f_2_1642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612" name="Google Shape;612;g3208d95916f_2_1642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3" name="Google Shape;613;g3208d95916f_2_1642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614" name="Google Shape;614;g3208d95916f_2_164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615" name="Google Shape;615;g3208d95916f_2_164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6" name="Google Shape;616;g3208d95916f_2_1642"/>
          <p:cNvGrpSpPr/>
          <p:nvPr/>
        </p:nvGrpSpPr>
        <p:grpSpPr>
          <a:xfrm>
            <a:off x="6147676" y="2960446"/>
            <a:ext cx="3889499" cy="5688862"/>
            <a:chOff x="3071457" y="2013875"/>
            <a:chExt cx="1944749" cy="1569601"/>
          </a:xfrm>
        </p:grpSpPr>
        <p:sp>
          <p:nvSpPr>
            <p:cNvPr id="617" name="Google Shape;617;g3208d95916f_2_1642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18" name="Google Shape;618;g3208d95916f_2_1642"/>
            <p:cNvSpPr txBox="1"/>
            <p:nvPr/>
          </p:nvSpPr>
          <p:spPr>
            <a:xfrm>
              <a:off x="3071606" y="2013876"/>
              <a:ext cx="19446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b="1" lang="en-US" sz="30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Testing Set</a:t>
              </a:r>
              <a:endParaRPr b="1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19" name="Google Shape;619;g3208d95916f_2_1642"/>
          <p:cNvGrpSpPr/>
          <p:nvPr/>
        </p:nvGrpSpPr>
        <p:grpSpPr>
          <a:xfrm>
            <a:off x="10031875" y="2960446"/>
            <a:ext cx="6002400" cy="5688862"/>
            <a:chOff x="5015938" y="2013875"/>
            <a:chExt cx="3001200" cy="1569601"/>
          </a:xfrm>
        </p:grpSpPr>
        <p:sp>
          <p:nvSpPr>
            <p:cNvPr id="620" name="Google Shape;620;g3208d95916f_2_1642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0E244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800"/>
            </a:p>
          </p:txBody>
        </p:sp>
        <p:sp>
          <p:nvSpPr>
            <p:cNvPr id="621" name="Google Shape;621;g3208d95916f_2_1642"/>
            <p:cNvSpPr txBox="1"/>
            <p:nvPr/>
          </p:nvSpPr>
          <p:spPr>
            <a:xfrm>
              <a:off x="5360225" y="2013876"/>
              <a:ext cx="24171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-38735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500"/>
                <a:buFont typeface="Inter"/>
                <a:buChar char="●"/>
              </a:pPr>
              <a:r>
                <a:rPr b="1"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Data splitting:</a:t>
              </a:r>
              <a:endParaRPr b="1" sz="2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1" marL="9144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500"/>
                <a:buFont typeface="Inter"/>
                <a:buChar char="○"/>
              </a:pPr>
              <a:r>
                <a:rPr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 80% training</a:t>
              </a:r>
              <a:endParaRPr sz="2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1" marL="9144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500"/>
                <a:buFont typeface="Inter"/>
                <a:buChar char="○"/>
              </a:pPr>
              <a:r>
                <a:rPr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20% testing sets.</a:t>
              </a:r>
              <a:endParaRPr sz="2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0" marL="457200" rtl="0" algn="l">
                <a:spcBef>
                  <a:spcPts val="1000"/>
                </a:spcBef>
                <a:spcAft>
                  <a:spcPts val="0"/>
                </a:spcAft>
                <a:buClr>
                  <a:srgbClr val="FFFFFF"/>
                </a:buClr>
                <a:buSzPts val="2500"/>
                <a:buFont typeface="Inter"/>
                <a:buChar char="●"/>
              </a:pPr>
              <a:r>
                <a:rPr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Models trained on the training set and evaluated on the test set.</a:t>
              </a:r>
              <a:endParaRPr sz="2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0" marL="457200" rtl="0" algn="l">
                <a:spcBef>
                  <a:spcPts val="1000"/>
                </a:spcBef>
                <a:spcAft>
                  <a:spcPts val="0"/>
                </a:spcAft>
                <a:buClr>
                  <a:srgbClr val="FFFFFF"/>
                </a:buClr>
                <a:buSzPts val="2500"/>
                <a:buFont typeface="Inter"/>
                <a:buChar char="●"/>
              </a:pPr>
              <a:r>
                <a:rPr b="1"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Evaluation Metrics:</a:t>
              </a:r>
              <a:endParaRPr b="1" sz="2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1" marL="9144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500"/>
                <a:buFont typeface="Inter"/>
                <a:buChar char="○"/>
              </a:pPr>
              <a:r>
                <a:rPr b="1"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R² Score:</a:t>
              </a:r>
              <a:r>
                <a:rPr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 Measures goodness of fit.</a:t>
              </a:r>
              <a:endParaRPr sz="2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1" marL="9144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500"/>
                <a:buFont typeface="Inter"/>
                <a:buChar char="○"/>
              </a:pPr>
              <a:r>
                <a:rPr b="1"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MSE: </a:t>
              </a:r>
              <a:r>
                <a:rPr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Mean Squared Error.</a:t>
              </a:r>
              <a:endParaRPr sz="2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1" marL="9144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500"/>
                <a:buFont typeface="Inter"/>
                <a:buChar char="○"/>
              </a:pPr>
              <a:r>
                <a:rPr b="1"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RMSE: </a:t>
              </a:r>
              <a:r>
                <a:rPr lang="en-US" sz="25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Root Mean Squared Error.</a:t>
              </a:r>
              <a:endParaRPr sz="25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22" name="Google Shape;622;g3208d95916f_2_1642"/>
          <p:cNvGrpSpPr/>
          <p:nvPr/>
        </p:nvGrpSpPr>
        <p:grpSpPr>
          <a:xfrm>
            <a:off x="9773351" y="5402540"/>
            <a:ext cx="520758" cy="520758"/>
            <a:chOff x="4859551" y="2631368"/>
            <a:chExt cx="315000" cy="315000"/>
          </a:xfrm>
        </p:grpSpPr>
        <p:sp>
          <p:nvSpPr>
            <p:cNvPr id="623" name="Google Shape;623;g3208d95916f_2_1642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g3208d95916f_2_1642"/>
            <p:cNvSpPr/>
            <p:nvPr/>
          </p:nvSpPr>
          <p:spPr>
            <a:xfrm>
              <a:off x="4904202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rgbClr val="0E244D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-US" sz="2800"/>
              </a:br>
              <a:endParaRPr sz="2800"/>
            </a:p>
          </p:txBody>
        </p:sp>
      </p:grpSp>
      <p:grpSp>
        <p:nvGrpSpPr>
          <p:cNvPr id="625" name="Google Shape;625;g3208d95916f_2_1642"/>
          <p:cNvGrpSpPr/>
          <p:nvPr/>
        </p:nvGrpSpPr>
        <p:grpSpPr>
          <a:xfrm>
            <a:off x="2263250" y="2960446"/>
            <a:ext cx="3889200" cy="5688862"/>
            <a:chOff x="1126863" y="2013875"/>
            <a:chExt cx="1944600" cy="1569601"/>
          </a:xfrm>
        </p:grpSpPr>
        <p:sp>
          <p:nvSpPr>
            <p:cNvPr id="626" name="Google Shape;626;g3208d95916f_2_1642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g3208d95916f_2_1642"/>
            <p:cNvSpPr txBox="1"/>
            <p:nvPr/>
          </p:nvSpPr>
          <p:spPr>
            <a:xfrm>
              <a:off x="1126863" y="2013876"/>
              <a:ext cx="19446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500"/>
                </a:spcAft>
                <a:buNone/>
              </a:pPr>
              <a:r>
                <a:rPr b="1" lang="en-US" sz="3000">
                  <a:latin typeface="Inter"/>
                  <a:ea typeface="Inter"/>
                  <a:cs typeface="Inter"/>
                  <a:sym typeface="Inter"/>
                </a:rPr>
                <a:t>Training Set</a:t>
              </a:r>
              <a:endParaRPr sz="2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628" name="Google Shape;628;g3208d95916f_2_1642"/>
          <p:cNvSpPr/>
          <p:nvPr/>
        </p:nvSpPr>
        <p:spPr>
          <a:xfrm>
            <a:off x="5896555" y="5402542"/>
            <a:ext cx="520800" cy="520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g3208d95916f_2_1642"/>
          <p:cNvSpPr/>
          <p:nvPr/>
        </p:nvSpPr>
        <p:spPr>
          <a:xfrm>
            <a:off x="5991702" y="5497688"/>
            <a:ext cx="330300" cy="330300"/>
          </a:xfrm>
          <a:prstGeom prst="mathPlus">
            <a:avLst>
              <a:gd fmla="val 9900" name="adj1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5"/>
          <p:cNvSpPr/>
          <p:nvPr/>
        </p:nvSpPr>
        <p:spPr>
          <a:xfrm>
            <a:off x="1028700" y="8571032"/>
            <a:ext cx="687268" cy="687268"/>
          </a:xfrm>
          <a:custGeom>
            <a:rect b="b" l="l" r="r" t="t"/>
            <a:pathLst>
              <a:path extrusionOk="0" h="687268" w="687268">
                <a:moveTo>
                  <a:pt x="0" y="0"/>
                </a:moveTo>
                <a:lnTo>
                  <a:pt x="687268" y="0"/>
                </a:lnTo>
                <a:lnTo>
                  <a:pt x="687268" y="687268"/>
                </a:lnTo>
                <a:lnTo>
                  <a:pt x="0" y="6872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35" name="Google Shape;635;p5"/>
          <p:cNvSpPr txBox="1"/>
          <p:nvPr/>
        </p:nvSpPr>
        <p:spPr>
          <a:xfrm>
            <a:off x="1028700" y="1608660"/>
            <a:ext cx="15642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Poppins"/>
                <a:ea typeface="Poppins"/>
                <a:cs typeface="Poppins"/>
                <a:sym typeface="Poppins"/>
              </a:rPr>
              <a:t>XGBoost Model Results</a:t>
            </a:r>
            <a:endParaRPr/>
          </a:p>
        </p:txBody>
      </p:sp>
      <p:sp>
        <p:nvSpPr>
          <p:cNvPr id="636" name="Google Shape;636;p5"/>
          <p:cNvSpPr txBox="1"/>
          <p:nvPr/>
        </p:nvSpPr>
        <p:spPr>
          <a:xfrm>
            <a:off x="1028700" y="1028700"/>
            <a:ext cx="499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Poppins"/>
                <a:ea typeface="Poppins"/>
                <a:cs typeface="Poppins"/>
                <a:sym typeface="Poppins"/>
              </a:rPr>
              <a:t>Model Development</a:t>
            </a:r>
            <a:endParaRPr/>
          </a:p>
        </p:txBody>
      </p:sp>
      <p:grpSp>
        <p:nvGrpSpPr>
          <p:cNvPr id="637" name="Google Shape;637;p5"/>
          <p:cNvGrpSpPr/>
          <p:nvPr/>
        </p:nvGrpSpPr>
        <p:grpSpPr>
          <a:xfrm>
            <a:off x="-466902" y="602586"/>
            <a:ext cx="1046640" cy="1513790"/>
            <a:chOff x="0" y="0"/>
            <a:chExt cx="491726" cy="711200"/>
          </a:xfrm>
        </p:grpSpPr>
        <p:sp>
          <p:nvSpPr>
            <p:cNvPr id="638" name="Google Shape;638;p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639" name="Google Shape;639;p5"/>
            <p:cNvSpPr txBox="1"/>
            <p:nvPr/>
          </p:nvSpPr>
          <p:spPr>
            <a:xfrm>
              <a:off x="76832" y="292100"/>
              <a:ext cx="338062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0" name="Google Shape;640;p5"/>
          <p:cNvGrpSpPr/>
          <p:nvPr/>
        </p:nvGrpSpPr>
        <p:grpSpPr>
          <a:xfrm rot="10800000">
            <a:off x="-683198" y="-452616"/>
            <a:ext cx="1479232" cy="2110405"/>
            <a:chOff x="0" y="0"/>
            <a:chExt cx="498497" cy="711200"/>
          </a:xfrm>
        </p:grpSpPr>
        <p:sp>
          <p:nvSpPr>
            <p:cNvPr id="641" name="Google Shape;641;p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642" name="Google Shape;642;p5"/>
            <p:cNvSpPr txBox="1"/>
            <p:nvPr/>
          </p:nvSpPr>
          <p:spPr>
            <a:xfrm>
              <a:off x="77890" y="292100"/>
              <a:ext cx="342717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3" name="Google Shape;643;p5"/>
          <p:cNvGrpSpPr/>
          <p:nvPr/>
        </p:nvGrpSpPr>
        <p:grpSpPr>
          <a:xfrm>
            <a:off x="17155953" y="7245704"/>
            <a:ext cx="2244646" cy="3246505"/>
            <a:chOff x="0" y="0"/>
            <a:chExt cx="491726" cy="711200"/>
          </a:xfrm>
        </p:grpSpPr>
        <p:sp>
          <p:nvSpPr>
            <p:cNvPr id="644" name="Google Shape;644;p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645" name="Google Shape;645;p5"/>
            <p:cNvSpPr txBox="1"/>
            <p:nvPr/>
          </p:nvSpPr>
          <p:spPr>
            <a:xfrm>
              <a:off x="76832" y="292100"/>
              <a:ext cx="338062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6" name="Google Shape;646;p5"/>
          <p:cNvGrpSpPr/>
          <p:nvPr/>
        </p:nvGrpSpPr>
        <p:grpSpPr>
          <a:xfrm rot="10800000">
            <a:off x="17089278" y="6096964"/>
            <a:ext cx="1610358" cy="2297480"/>
            <a:chOff x="0" y="0"/>
            <a:chExt cx="498497" cy="711200"/>
          </a:xfrm>
        </p:grpSpPr>
        <p:sp>
          <p:nvSpPr>
            <p:cNvPr id="647" name="Google Shape;647;p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648" name="Google Shape;648;p5"/>
            <p:cNvSpPr txBox="1"/>
            <p:nvPr/>
          </p:nvSpPr>
          <p:spPr>
            <a:xfrm>
              <a:off x="77890" y="292100"/>
              <a:ext cx="342717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49" name="Google Shape;649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825" y="2594850"/>
            <a:ext cx="9836200" cy="5497701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5"/>
          <p:cNvSpPr txBox="1"/>
          <p:nvPr/>
        </p:nvSpPr>
        <p:spPr>
          <a:xfrm>
            <a:off x="10439400" y="3022075"/>
            <a:ext cx="6232200" cy="4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Bar chart displaying feature importance values.</a:t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Top features: </a:t>
            </a:r>
            <a:endParaRPr b="1"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duration</a:t>
            </a:r>
            <a:endParaRPr b="1"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locations</a:t>
            </a:r>
            <a:endParaRPr b="1"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enrollmentInfo</a:t>
            </a:r>
            <a:endParaRPr b="1"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</a:pPr>
            <a:r>
              <a:rPr b="1"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seriousEvents.</a:t>
            </a:r>
            <a:endParaRPr b="1"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208d95916f_1_75"/>
          <p:cNvSpPr/>
          <p:nvPr/>
        </p:nvSpPr>
        <p:spPr>
          <a:xfrm>
            <a:off x="1028700" y="8571032"/>
            <a:ext cx="687268" cy="687268"/>
          </a:xfrm>
          <a:custGeom>
            <a:rect b="b" l="l" r="r" t="t"/>
            <a:pathLst>
              <a:path extrusionOk="0" h="687268" w="687268">
                <a:moveTo>
                  <a:pt x="0" y="0"/>
                </a:moveTo>
                <a:lnTo>
                  <a:pt x="687268" y="0"/>
                </a:lnTo>
                <a:lnTo>
                  <a:pt x="687268" y="687268"/>
                </a:lnTo>
                <a:lnTo>
                  <a:pt x="0" y="6872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56" name="Google Shape;656;g3208d95916f_1_75"/>
          <p:cNvSpPr txBox="1"/>
          <p:nvPr/>
        </p:nvSpPr>
        <p:spPr>
          <a:xfrm>
            <a:off x="1028700" y="1608660"/>
            <a:ext cx="15642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Poppins"/>
                <a:ea typeface="Poppins"/>
                <a:cs typeface="Poppins"/>
                <a:sym typeface="Poppins"/>
              </a:rPr>
              <a:t>Random Forest Regressor Model Visualization</a:t>
            </a:r>
            <a:endParaRPr/>
          </a:p>
        </p:txBody>
      </p:sp>
      <p:sp>
        <p:nvSpPr>
          <p:cNvPr id="657" name="Google Shape;657;g3208d95916f_1_75"/>
          <p:cNvSpPr txBox="1"/>
          <p:nvPr/>
        </p:nvSpPr>
        <p:spPr>
          <a:xfrm>
            <a:off x="1028700" y="1028700"/>
            <a:ext cx="499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Model Development</a:t>
            </a:r>
            <a:endParaRPr/>
          </a:p>
        </p:txBody>
      </p:sp>
      <p:grpSp>
        <p:nvGrpSpPr>
          <p:cNvPr id="658" name="Google Shape;658;g3208d95916f_1_75"/>
          <p:cNvGrpSpPr/>
          <p:nvPr/>
        </p:nvGrpSpPr>
        <p:grpSpPr>
          <a:xfrm>
            <a:off x="-466902" y="602586"/>
            <a:ext cx="1046639" cy="1513789"/>
            <a:chOff x="0" y="0"/>
            <a:chExt cx="491726" cy="711200"/>
          </a:xfrm>
        </p:grpSpPr>
        <p:sp>
          <p:nvSpPr>
            <p:cNvPr id="659" name="Google Shape;659;g3208d95916f_1_7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660" name="Google Shape;660;g3208d95916f_1_75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1" name="Google Shape;661;g3208d95916f_1_75"/>
          <p:cNvGrpSpPr/>
          <p:nvPr/>
        </p:nvGrpSpPr>
        <p:grpSpPr>
          <a:xfrm rot="10800000">
            <a:off x="-683206" y="-452626"/>
            <a:ext cx="1479240" cy="2110415"/>
            <a:chOff x="0" y="0"/>
            <a:chExt cx="498497" cy="711200"/>
          </a:xfrm>
        </p:grpSpPr>
        <p:sp>
          <p:nvSpPr>
            <p:cNvPr id="662" name="Google Shape;662;g3208d95916f_1_7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663" name="Google Shape;663;g3208d95916f_1_75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4" name="Google Shape;664;g3208d95916f_1_75"/>
          <p:cNvGrpSpPr/>
          <p:nvPr/>
        </p:nvGrpSpPr>
        <p:grpSpPr>
          <a:xfrm>
            <a:off x="17155953" y="7245704"/>
            <a:ext cx="2244631" cy="3246486"/>
            <a:chOff x="0" y="0"/>
            <a:chExt cx="491726" cy="711200"/>
          </a:xfrm>
        </p:grpSpPr>
        <p:sp>
          <p:nvSpPr>
            <p:cNvPr id="665" name="Google Shape;665;g3208d95916f_1_7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666" name="Google Shape;666;g3208d95916f_1_75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7" name="Google Shape;667;g3208d95916f_1_75"/>
          <p:cNvGrpSpPr/>
          <p:nvPr/>
        </p:nvGrpSpPr>
        <p:grpSpPr>
          <a:xfrm rot="10800000">
            <a:off x="17089291" y="6096984"/>
            <a:ext cx="1610345" cy="2297460"/>
            <a:chOff x="0" y="0"/>
            <a:chExt cx="498497" cy="711200"/>
          </a:xfrm>
        </p:grpSpPr>
        <p:sp>
          <p:nvSpPr>
            <p:cNvPr id="668" name="Google Shape;668;g3208d95916f_1_7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669" name="Google Shape;669;g3208d95916f_1_75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0" name="Google Shape;670;g3208d95916f_1_75"/>
          <p:cNvSpPr txBox="1"/>
          <p:nvPr/>
        </p:nvSpPr>
        <p:spPr>
          <a:xfrm>
            <a:off x="10439400" y="3022075"/>
            <a:ext cx="6232200" cy="4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Bar chart displaying feature importance values.</a:t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-US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Top features: </a:t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</a:pPr>
            <a:r>
              <a:rPr b="1" lang="en-US" sz="30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duration, </a:t>
            </a:r>
            <a:endParaRPr b="1" sz="3000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</a:pPr>
            <a:r>
              <a:rPr b="1" lang="en-US" sz="30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seriousEvents</a:t>
            </a:r>
            <a:endParaRPr b="1" sz="3000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</a:pPr>
            <a:r>
              <a:rPr b="1" lang="en-US" sz="30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enrollmentInfo</a:t>
            </a:r>
            <a:endParaRPr b="1" sz="3000">
              <a:solidFill>
                <a:srgbClr val="1F1F1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</a:pPr>
            <a:r>
              <a:rPr b="1" lang="en-US" sz="3000">
                <a:solidFill>
                  <a:srgbClr val="1F1F1F"/>
                </a:solidFill>
                <a:latin typeface="Inter"/>
                <a:ea typeface="Inter"/>
                <a:cs typeface="Inter"/>
                <a:sym typeface="Inter"/>
              </a:rPr>
              <a:t>locations</a:t>
            </a:r>
            <a:endParaRPr sz="3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71" name="Google Shape;671;g3208d95916f_1_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925" y="2703538"/>
            <a:ext cx="9856018" cy="5577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3208d95916f_1_96"/>
          <p:cNvSpPr txBox="1"/>
          <p:nvPr/>
        </p:nvSpPr>
        <p:spPr>
          <a:xfrm>
            <a:off x="1028700" y="1608650"/>
            <a:ext cx="10564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Poppins"/>
                <a:ea typeface="Poppins"/>
                <a:cs typeface="Poppins"/>
                <a:sym typeface="Poppins"/>
              </a:rPr>
              <a:t>Model  Results Comparison</a:t>
            </a:r>
            <a:endParaRPr/>
          </a:p>
        </p:txBody>
      </p:sp>
      <p:sp>
        <p:nvSpPr>
          <p:cNvPr id="677" name="Google Shape;677;g3208d95916f_1_96"/>
          <p:cNvSpPr txBox="1"/>
          <p:nvPr/>
        </p:nvSpPr>
        <p:spPr>
          <a:xfrm>
            <a:off x="1028700" y="1028700"/>
            <a:ext cx="568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Model Evaluation</a:t>
            </a:r>
            <a:endParaRPr/>
          </a:p>
        </p:txBody>
      </p:sp>
      <p:pic>
        <p:nvPicPr>
          <p:cNvPr id="678" name="Google Shape;678;g3208d95916f_1_96"/>
          <p:cNvPicPr preferRelativeResize="0"/>
          <p:nvPr/>
        </p:nvPicPr>
        <p:blipFill rotWithShape="1">
          <a:blip r:embed="rId3">
            <a:alphaModFix/>
          </a:blip>
          <a:srcRect b="4689" l="2496" r="0" t="0"/>
          <a:stretch/>
        </p:blipFill>
        <p:spPr>
          <a:xfrm>
            <a:off x="3634729" y="2910588"/>
            <a:ext cx="10426224" cy="1859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9" name="Google Shape;679;g3208d95916f_1_96"/>
          <p:cNvGrpSpPr/>
          <p:nvPr/>
        </p:nvGrpSpPr>
        <p:grpSpPr>
          <a:xfrm>
            <a:off x="11968641" y="5165880"/>
            <a:ext cx="5216596" cy="4726854"/>
            <a:chOff x="3071457" y="2013875"/>
            <a:chExt cx="1944749" cy="1569601"/>
          </a:xfrm>
        </p:grpSpPr>
        <p:sp>
          <p:nvSpPr>
            <p:cNvPr id="680" name="Google Shape;680;g3208d95916f_1_96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81" name="Google Shape;681;g3208d95916f_1_96"/>
            <p:cNvSpPr txBox="1"/>
            <p:nvPr/>
          </p:nvSpPr>
          <p:spPr>
            <a:xfrm>
              <a:off x="3071606" y="2013876"/>
              <a:ext cx="19446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b="1" lang="en-US" sz="2400">
                  <a:solidFill>
                    <a:schemeClr val="dk1"/>
                  </a:solidFill>
                </a:rPr>
                <a:t>Feature Importance</a:t>
              </a:r>
              <a:endParaRPr b="1" sz="2400">
                <a:solidFill>
                  <a:schemeClr val="dk1"/>
                </a:solidFill>
              </a:endParaRPr>
            </a:p>
            <a:p>
              <a:pPr indent="-381000" lvl="0" marL="45720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Char char="●"/>
              </a:pPr>
              <a:r>
                <a:rPr lang="en-US" sz="2400">
                  <a:solidFill>
                    <a:schemeClr val="dk1"/>
                  </a:solidFill>
                </a:rPr>
                <a:t>Both models identified</a:t>
              </a:r>
              <a:r>
                <a:rPr lang="en-US" sz="2400">
                  <a:solidFill>
                    <a:srgbClr val="1F1F1F"/>
                  </a:solidFill>
                </a:rPr>
                <a:t> </a:t>
              </a:r>
              <a:r>
                <a:rPr b="1" lang="en-US" sz="2400">
                  <a:solidFill>
                    <a:srgbClr val="1F1F1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duration</a:t>
              </a:r>
              <a:r>
                <a:rPr lang="en-US" sz="2400">
                  <a:solidFill>
                    <a:srgbClr val="1F1F1F"/>
                  </a:solidFill>
                </a:rPr>
                <a:t> </a:t>
              </a:r>
              <a:r>
                <a:rPr lang="en-US" sz="2400">
                  <a:solidFill>
                    <a:schemeClr val="dk1"/>
                  </a:solidFill>
                </a:rPr>
                <a:t>as the most significant predictor.</a:t>
              </a:r>
              <a:endParaRPr sz="2400">
                <a:solidFill>
                  <a:schemeClr val="dk1"/>
                </a:solidFill>
              </a:endParaRPr>
            </a:p>
            <a:p>
              <a:pPr indent="-3810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Char char="●"/>
              </a:pPr>
              <a:r>
                <a:rPr lang="en-US" sz="2400">
                  <a:solidFill>
                    <a:schemeClr val="dk1"/>
                  </a:solidFill>
                </a:rPr>
                <a:t>Minor differences in the ranking of features like </a:t>
              </a:r>
              <a:r>
                <a:rPr b="1" lang="en-US" sz="2400">
                  <a:solidFill>
                    <a:srgbClr val="1F1F1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seriousEvents</a:t>
              </a:r>
              <a:r>
                <a:rPr lang="en-US" sz="2400">
                  <a:solidFill>
                    <a:schemeClr val="dk1"/>
                  </a:solidFill>
                </a:rPr>
                <a:t> and </a:t>
              </a:r>
              <a:r>
                <a:rPr b="1" lang="en-US" sz="2400">
                  <a:solidFill>
                    <a:srgbClr val="1F1F1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locations</a:t>
              </a:r>
              <a:r>
                <a:rPr b="1" lang="en-US" sz="2400">
                  <a:solidFill>
                    <a:srgbClr val="1F1F1F"/>
                  </a:solidFill>
                </a:rPr>
                <a:t>.</a:t>
              </a:r>
              <a:endParaRPr b="1" sz="3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82" name="Google Shape;682;g3208d95916f_1_96"/>
          <p:cNvGrpSpPr/>
          <p:nvPr/>
        </p:nvGrpSpPr>
        <p:grpSpPr>
          <a:xfrm>
            <a:off x="6758848" y="5165880"/>
            <a:ext cx="5216195" cy="4726854"/>
            <a:chOff x="1126863" y="2013875"/>
            <a:chExt cx="1944600" cy="1569601"/>
          </a:xfrm>
        </p:grpSpPr>
        <p:sp>
          <p:nvSpPr>
            <p:cNvPr id="683" name="Google Shape;683;g3208d95916f_1_96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g3208d95916f_1_96"/>
            <p:cNvSpPr txBox="1"/>
            <p:nvPr/>
          </p:nvSpPr>
          <p:spPr>
            <a:xfrm>
              <a:off x="1126863" y="2013876"/>
              <a:ext cx="19446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000">
                  <a:latin typeface="Inter"/>
                  <a:ea typeface="Inter"/>
                  <a:cs typeface="Inter"/>
                  <a:sym typeface="Inter"/>
                </a:rPr>
                <a:t>Performance</a:t>
              </a:r>
              <a:r>
                <a:rPr b="1" lang="en-US" sz="3000">
                  <a:latin typeface="Inter"/>
                  <a:ea typeface="Inter"/>
                  <a:cs typeface="Inter"/>
                  <a:sym typeface="Inter"/>
                </a:rPr>
                <a:t> Metrics:</a:t>
              </a:r>
              <a:endParaRPr b="1" sz="3000"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0" marL="457200" rtl="0" algn="l">
                <a:spcBef>
                  <a:spcPts val="150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Inter"/>
                <a:buChar char="●"/>
              </a:pPr>
              <a:r>
                <a:rPr lang="en-US" sz="25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Higher R² score (0.3319 vs. 0.3127).</a:t>
              </a:r>
              <a:endParaRPr sz="2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Inter"/>
                <a:buChar char="●"/>
              </a:pPr>
              <a:r>
                <a:rPr lang="en-US" sz="25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Lower RMSE (8.6714 vs. 8.7948).</a:t>
              </a:r>
              <a:endParaRPr sz="25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73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Inter"/>
                <a:buChar char="●"/>
              </a:pPr>
              <a:r>
                <a:rPr lang="en-US" sz="25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Slightly better predictive accuracy and error reduction.</a:t>
              </a:r>
              <a:endParaRPr b="1" sz="30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85" name="Google Shape;685;g3208d95916f_1_96"/>
          <p:cNvGrpSpPr/>
          <p:nvPr/>
        </p:nvGrpSpPr>
        <p:grpSpPr>
          <a:xfrm>
            <a:off x="2106554" y="5165875"/>
            <a:ext cx="4826873" cy="4726861"/>
            <a:chOff x="3071457" y="2013871"/>
            <a:chExt cx="1944830" cy="1569604"/>
          </a:xfrm>
        </p:grpSpPr>
        <p:sp>
          <p:nvSpPr>
            <p:cNvPr id="686" name="Google Shape;686;g3208d95916f_1_96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87" name="Google Shape;687;g3208d95916f_1_96"/>
            <p:cNvSpPr txBox="1"/>
            <p:nvPr/>
          </p:nvSpPr>
          <p:spPr>
            <a:xfrm>
              <a:off x="3071687" y="2013871"/>
              <a:ext cx="19446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82850" lIns="182850" spcFirstLastPara="1" rIns="182850" wrap="square" tIns="1828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5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3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XGBoost outperformed Random Forest</a:t>
              </a:r>
              <a:endParaRPr b="1" sz="3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88" name="Google Shape;688;g3208d95916f_1_96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689" name="Google Shape;689;g3208d95916f_1_96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690" name="Google Shape;690;g3208d95916f_1_96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1" name="Google Shape;691;g3208d95916f_1_96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692" name="Google Shape;692;g3208d95916f_1_96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693" name="Google Shape;693;g3208d95916f_1_96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3208d95916f_2_1824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5000">
                <a:solidFill>
                  <a:srgbClr val="0E244D"/>
                </a:solidFill>
                <a:latin typeface="Poppins"/>
                <a:ea typeface="Poppins"/>
                <a:cs typeface="Poppins"/>
                <a:sym typeface="Poppins"/>
              </a:rPr>
              <a:t>Interpretation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9" name="Google Shape;699;g3208d95916f_2_1824"/>
          <p:cNvSpPr txBox="1"/>
          <p:nvPr/>
        </p:nvSpPr>
        <p:spPr>
          <a:xfrm>
            <a:off x="1130000" y="1028700"/>
            <a:ext cx="460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Model Evaluation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0" name="Google Shape;700;g3208d95916f_2_1824"/>
          <p:cNvSpPr txBox="1"/>
          <p:nvPr/>
        </p:nvSpPr>
        <p:spPr>
          <a:xfrm>
            <a:off x="2761925" y="2767025"/>
            <a:ext cx="12762900" cy="6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44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Feature Insights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400"/>
              <a:buFont typeface="Inter"/>
              <a:buChar char="○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Geographic factors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like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locations showed significant impact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, emphasizing the importance of trial accessibility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1" marL="9144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3400"/>
              <a:buFont typeface="Inter"/>
              <a:buChar char="○"/>
            </a:pP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Design-related variables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(e.g., arm groups, condition counts) contributed modestly, indicating potential for further exploration.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34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01" name="Google Shape;701;g3208d95916f_2_1824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702" name="Google Shape;702;g3208d95916f_2_1824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03" name="Google Shape;703;g3208d95916f_2_1824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4" name="Google Shape;704;g3208d95916f_2_1824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705" name="Google Shape;705;g3208d95916f_2_1824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706" name="Google Shape;706;g3208d95916f_2_1824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7" name="Google Shape;707;g3208d95916f_2_1824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708" name="Google Shape;708;g3208d95916f_2_1824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709" name="Google Shape;709;g3208d95916f_2_1824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0" name="Google Shape;710;g3208d95916f_2_1824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711" name="Google Shape;711;g3208d95916f_2_1824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12" name="Google Shape;712;g3208d95916f_2_1824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7" name="Google Shape;717;p7"/>
          <p:cNvCxnSpPr/>
          <p:nvPr/>
        </p:nvCxnSpPr>
        <p:spPr>
          <a:xfrm>
            <a:off x="5502039" y="5812066"/>
            <a:ext cx="7236600" cy="53400"/>
          </a:xfrm>
          <a:prstGeom prst="straightConnector1">
            <a:avLst/>
          </a:prstGeom>
          <a:noFill/>
          <a:ln cap="rnd" cmpd="sng" w="152400">
            <a:solidFill>
              <a:srgbClr val="0E244D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18" name="Google Shape;718;p7"/>
          <p:cNvGrpSpPr/>
          <p:nvPr/>
        </p:nvGrpSpPr>
        <p:grpSpPr>
          <a:xfrm>
            <a:off x="11932578" y="5333805"/>
            <a:ext cx="1964050" cy="1718544"/>
            <a:chOff x="0" y="0"/>
            <a:chExt cx="812800" cy="711200"/>
          </a:xfrm>
        </p:grpSpPr>
        <p:sp>
          <p:nvSpPr>
            <p:cNvPr id="719" name="Google Shape;719;p7"/>
            <p:cNvSpPr/>
            <p:nvPr/>
          </p:nvSpPr>
          <p:spPr>
            <a:xfrm>
              <a:off x="0" y="0"/>
              <a:ext cx="812800" cy="711200"/>
            </a:xfrm>
            <a:custGeom>
              <a:rect b="b" l="l" r="r" t="t"/>
              <a:pathLst>
                <a:path extrusionOk="0"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720" name="Google Shape;720;p7"/>
            <p:cNvSpPr txBox="1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1" name="Google Shape;721;p7"/>
          <p:cNvGrpSpPr/>
          <p:nvPr/>
        </p:nvGrpSpPr>
        <p:grpSpPr>
          <a:xfrm>
            <a:off x="8088676" y="5333805"/>
            <a:ext cx="1964050" cy="1718544"/>
            <a:chOff x="0" y="0"/>
            <a:chExt cx="812800" cy="711200"/>
          </a:xfrm>
        </p:grpSpPr>
        <p:sp>
          <p:nvSpPr>
            <p:cNvPr id="722" name="Google Shape;722;p7"/>
            <p:cNvSpPr/>
            <p:nvPr/>
          </p:nvSpPr>
          <p:spPr>
            <a:xfrm>
              <a:off x="0" y="0"/>
              <a:ext cx="812800" cy="711200"/>
            </a:xfrm>
            <a:custGeom>
              <a:rect b="b" l="l" r="r" t="t"/>
              <a:pathLst>
                <a:path extrusionOk="0"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23" name="Google Shape;723;p7"/>
            <p:cNvSpPr txBox="1"/>
            <p:nvPr/>
          </p:nvSpPr>
          <p:spPr>
            <a:xfrm>
              <a:off x="127000" y="12700"/>
              <a:ext cx="558800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4" name="Google Shape;724;p7"/>
          <p:cNvGrpSpPr/>
          <p:nvPr/>
        </p:nvGrpSpPr>
        <p:grpSpPr>
          <a:xfrm>
            <a:off x="4096632" y="5333805"/>
            <a:ext cx="1964050" cy="1718544"/>
            <a:chOff x="0" y="0"/>
            <a:chExt cx="812800" cy="711200"/>
          </a:xfrm>
        </p:grpSpPr>
        <p:sp>
          <p:nvSpPr>
            <p:cNvPr id="725" name="Google Shape;725;p7"/>
            <p:cNvSpPr/>
            <p:nvPr/>
          </p:nvSpPr>
          <p:spPr>
            <a:xfrm>
              <a:off x="0" y="0"/>
              <a:ext cx="812800" cy="711200"/>
            </a:xfrm>
            <a:custGeom>
              <a:rect b="b" l="l" r="r" t="t"/>
              <a:pathLst>
                <a:path extrusionOk="0"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726" name="Google Shape;726;p7"/>
            <p:cNvSpPr txBox="1"/>
            <p:nvPr/>
          </p:nvSpPr>
          <p:spPr>
            <a:xfrm>
              <a:off x="127000" y="292100"/>
              <a:ext cx="5589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7" name="Google Shape;727;p7"/>
          <p:cNvSpPr txBox="1"/>
          <p:nvPr/>
        </p:nvSpPr>
        <p:spPr>
          <a:xfrm>
            <a:off x="1028700" y="1608650"/>
            <a:ext cx="7501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Poppins"/>
                <a:ea typeface="Poppins"/>
                <a:cs typeface="Poppins"/>
                <a:sym typeface="Poppins"/>
              </a:rPr>
              <a:t>Interpretation</a:t>
            </a:r>
            <a:endParaRPr/>
          </a:p>
        </p:txBody>
      </p:sp>
      <p:sp>
        <p:nvSpPr>
          <p:cNvPr id="728" name="Google Shape;728;p7"/>
          <p:cNvSpPr txBox="1"/>
          <p:nvPr/>
        </p:nvSpPr>
        <p:spPr>
          <a:xfrm>
            <a:off x="1028700" y="1067200"/>
            <a:ext cx="568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Model Evaluation </a:t>
            </a:r>
            <a:endParaRPr/>
          </a:p>
        </p:txBody>
      </p:sp>
      <p:sp>
        <p:nvSpPr>
          <p:cNvPr id="729" name="Google Shape;729;p7"/>
          <p:cNvSpPr txBox="1"/>
          <p:nvPr/>
        </p:nvSpPr>
        <p:spPr>
          <a:xfrm>
            <a:off x="3704749" y="3017200"/>
            <a:ext cx="3247200" cy="20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Duration</a:t>
            </a:r>
            <a:r>
              <a:rPr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The most critical predictor for both models, indicating longer trials may face higher dropout rates.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just">
              <a:lnSpc>
                <a:spcPct val="10006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30" name="Google Shape;730;p7"/>
          <p:cNvSpPr txBox="1"/>
          <p:nvPr/>
        </p:nvSpPr>
        <p:spPr>
          <a:xfrm>
            <a:off x="11336051" y="2835345"/>
            <a:ext cx="3247200" cy="24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Enrollment Information</a:t>
            </a:r>
            <a:r>
              <a:rPr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Enrollment size correlates with dropout percentages, likely due to challenges in larger-scale studies.</a:t>
            </a:r>
            <a:endParaRPr sz="2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31" name="Google Shape;731;p7"/>
          <p:cNvSpPr txBox="1"/>
          <p:nvPr/>
        </p:nvSpPr>
        <p:spPr>
          <a:xfrm>
            <a:off x="7496749" y="7276818"/>
            <a:ext cx="3247200" cy="16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Serious Events</a:t>
            </a:r>
            <a:r>
              <a:rPr lang="en-US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: Trials with more reported adverse events were linked to higher attrition.</a:t>
            </a:r>
            <a:endParaRPr sz="20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32" name="Google Shape;732;p7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733" name="Google Shape;733;p7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734" name="Google Shape;734;p7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5" name="Google Shape;735;p7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736" name="Google Shape;736;p7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37" name="Google Shape;737;p7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8" name="Google Shape;738;p7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739" name="Google Shape;739;p7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40" name="Google Shape;740;p7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1" name="Google Shape;741;p7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742" name="Google Shape;742;p7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743" name="Google Shape;743;p7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8" name="Google Shape;748;g3208d95916f_2_1887"/>
          <p:cNvGrpSpPr/>
          <p:nvPr/>
        </p:nvGrpSpPr>
        <p:grpSpPr>
          <a:xfrm>
            <a:off x="-1388394" y="5775619"/>
            <a:ext cx="21064928" cy="6547435"/>
            <a:chOff x="0" y="-38100"/>
            <a:chExt cx="5547928" cy="1724416"/>
          </a:xfrm>
        </p:grpSpPr>
        <p:sp>
          <p:nvSpPr>
            <p:cNvPr id="749" name="Google Shape;749;g3208d95916f_2_1887"/>
            <p:cNvSpPr/>
            <p:nvPr/>
          </p:nvSpPr>
          <p:spPr>
            <a:xfrm>
              <a:off x="0" y="0"/>
              <a:ext cx="5547928" cy="1686316"/>
            </a:xfrm>
            <a:custGeom>
              <a:rect b="b" l="l" r="r" t="t"/>
              <a:pathLst>
                <a:path extrusionOk="0" h="1686316" w="5547928">
                  <a:moveTo>
                    <a:pt x="0" y="0"/>
                  </a:moveTo>
                  <a:lnTo>
                    <a:pt x="5547928" y="0"/>
                  </a:lnTo>
                  <a:lnTo>
                    <a:pt x="5547928" y="1686316"/>
                  </a:lnTo>
                  <a:lnTo>
                    <a:pt x="0" y="1686316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750" name="Google Shape;750;g3208d95916f_2_1887"/>
            <p:cNvSpPr txBox="1"/>
            <p:nvPr/>
          </p:nvSpPr>
          <p:spPr>
            <a:xfrm>
              <a:off x="0" y="-38100"/>
              <a:ext cx="5547900" cy="172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51" name="Google Shape;751;g3208d95916f_2_1887"/>
          <p:cNvPicPr preferRelativeResize="0"/>
          <p:nvPr/>
        </p:nvPicPr>
        <p:blipFill rotWithShape="1">
          <a:blip r:embed="rId3">
            <a:alphaModFix/>
          </a:blip>
          <a:srcRect b="0" l="16865" r="16865" t="0"/>
          <a:stretch/>
        </p:blipFill>
        <p:spPr>
          <a:xfrm>
            <a:off x="1028700" y="5056506"/>
            <a:ext cx="5184225" cy="4167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g3208d95916f_2_1887"/>
          <p:cNvPicPr preferRelativeResize="0"/>
          <p:nvPr/>
        </p:nvPicPr>
        <p:blipFill rotWithShape="1">
          <a:blip r:embed="rId4">
            <a:alphaModFix/>
          </a:blip>
          <a:srcRect b="0" l="18729" r="18735" t="0"/>
          <a:stretch/>
        </p:blipFill>
        <p:spPr>
          <a:xfrm>
            <a:off x="6551888" y="5056506"/>
            <a:ext cx="5184223" cy="4167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g3208d95916f_2_1887"/>
          <p:cNvPicPr preferRelativeResize="0"/>
          <p:nvPr/>
        </p:nvPicPr>
        <p:blipFill rotWithShape="1">
          <a:blip r:embed="rId5">
            <a:alphaModFix/>
          </a:blip>
          <a:srcRect b="6247" l="0" r="0" t="6247"/>
          <a:stretch/>
        </p:blipFill>
        <p:spPr>
          <a:xfrm>
            <a:off x="12075077" y="5056506"/>
            <a:ext cx="5184225" cy="41674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4" name="Google Shape;754;g3208d95916f_2_1887"/>
          <p:cNvGrpSpPr/>
          <p:nvPr/>
        </p:nvGrpSpPr>
        <p:grpSpPr>
          <a:xfrm>
            <a:off x="1637986" y="3058602"/>
            <a:ext cx="4222138" cy="1688102"/>
            <a:chOff x="0" y="-38100"/>
            <a:chExt cx="1111996" cy="444600"/>
          </a:xfrm>
        </p:grpSpPr>
        <p:sp>
          <p:nvSpPr>
            <p:cNvPr id="755" name="Google Shape;755;g3208d95916f_2_1887"/>
            <p:cNvSpPr/>
            <p:nvPr/>
          </p:nvSpPr>
          <p:spPr>
            <a:xfrm>
              <a:off x="0" y="0"/>
              <a:ext cx="1111996" cy="406400"/>
            </a:xfrm>
            <a:custGeom>
              <a:rect b="b" l="l" r="r" t="t"/>
              <a:pathLst>
                <a:path extrusionOk="0" h="406400" w="1111996">
                  <a:moveTo>
                    <a:pt x="833997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833997" y="406400"/>
                  </a:lnTo>
                  <a:lnTo>
                    <a:pt x="1111996" y="203200"/>
                  </a:lnTo>
                  <a:lnTo>
                    <a:pt x="833997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56" name="Google Shape;756;g3208d95916f_2_1887"/>
            <p:cNvSpPr txBox="1"/>
            <p:nvPr/>
          </p:nvSpPr>
          <p:spPr>
            <a:xfrm>
              <a:off x="0" y="-38100"/>
              <a:ext cx="9555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7" name="Google Shape;757;g3208d95916f_2_1887"/>
          <p:cNvGrpSpPr/>
          <p:nvPr/>
        </p:nvGrpSpPr>
        <p:grpSpPr>
          <a:xfrm>
            <a:off x="7032946" y="3058602"/>
            <a:ext cx="4222138" cy="1688102"/>
            <a:chOff x="0" y="-38100"/>
            <a:chExt cx="1111996" cy="444600"/>
          </a:xfrm>
        </p:grpSpPr>
        <p:sp>
          <p:nvSpPr>
            <p:cNvPr id="758" name="Google Shape;758;g3208d95916f_2_1887"/>
            <p:cNvSpPr/>
            <p:nvPr/>
          </p:nvSpPr>
          <p:spPr>
            <a:xfrm>
              <a:off x="0" y="0"/>
              <a:ext cx="1111996" cy="406400"/>
            </a:xfrm>
            <a:custGeom>
              <a:rect b="b" l="l" r="r" t="t"/>
              <a:pathLst>
                <a:path extrusionOk="0" h="406400" w="1111996">
                  <a:moveTo>
                    <a:pt x="833997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833997" y="406400"/>
                  </a:lnTo>
                  <a:lnTo>
                    <a:pt x="1111996" y="203200"/>
                  </a:lnTo>
                  <a:lnTo>
                    <a:pt x="833997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59" name="Google Shape;759;g3208d95916f_2_1887"/>
            <p:cNvSpPr txBox="1"/>
            <p:nvPr/>
          </p:nvSpPr>
          <p:spPr>
            <a:xfrm>
              <a:off x="0" y="-38100"/>
              <a:ext cx="9555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0" name="Google Shape;760;g3208d95916f_2_1887"/>
          <p:cNvSpPr txBox="1"/>
          <p:nvPr/>
        </p:nvSpPr>
        <p:spPr>
          <a:xfrm>
            <a:off x="1028700" y="1608650"/>
            <a:ext cx="10344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Map Overview: </a:t>
            </a:r>
            <a:r>
              <a:rPr b="1" lang="en-US" sz="50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6"/>
              </a:rPr>
              <a:t>(Demo)</a:t>
            </a:r>
            <a:endParaRPr/>
          </a:p>
        </p:txBody>
      </p:sp>
      <p:sp>
        <p:nvSpPr>
          <p:cNvPr id="761" name="Google Shape;761;g3208d95916f_2_1887"/>
          <p:cNvSpPr txBox="1"/>
          <p:nvPr/>
        </p:nvSpPr>
        <p:spPr>
          <a:xfrm>
            <a:off x="1028700" y="1028700"/>
            <a:ext cx="602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Geospatial Mapping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62" name="Google Shape;762;g3208d95916f_2_1887"/>
          <p:cNvSpPr txBox="1"/>
          <p:nvPr/>
        </p:nvSpPr>
        <p:spPr>
          <a:xfrm>
            <a:off x="2052854" y="3746189"/>
            <a:ext cx="280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9100" lvl="0" marL="45720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Inter"/>
              <a:buAutoNum type="arabicPeriod"/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Map View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63" name="Google Shape;763;g3208d95916f_2_1887"/>
          <p:cNvSpPr txBox="1"/>
          <p:nvPr/>
        </p:nvSpPr>
        <p:spPr>
          <a:xfrm>
            <a:off x="7549870" y="3746189"/>
            <a:ext cx="270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2. View Down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64" name="Google Shape;764;g3208d95916f_2_1887"/>
          <p:cNvGrpSpPr/>
          <p:nvPr/>
        </p:nvGrpSpPr>
        <p:grpSpPr>
          <a:xfrm>
            <a:off x="12427905" y="3058602"/>
            <a:ext cx="4222138" cy="1688102"/>
            <a:chOff x="0" y="-38100"/>
            <a:chExt cx="1111996" cy="444600"/>
          </a:xfrm>
        </p:grpSpPr>
        <p:sp>
          <p:nvSpPr>
            <p:cNvPr id="765" name="Google Shape;765;g3208d95916f_2_1887"/>
            <p:cNvSpPr/>
            <p:nvPr/>
          </p:nvSpPr>
          <p:spPr>
            <a:xfrm>
              <a:off x="0" y="0"/>
              <a:ext cx="1111996" cy="406400"/>
            </a:xfrm>
            <a:custGeom>
              <a:rect b="b" l="l" r="r" t="t"/>
              <a:pathLst>
                <a:path extrusionOk="0" h="406400" w="1111996">
                  <a:moveTo>
                    <a:pt x="833997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833997" y="406400"/>
                  </a:lnTo>
                  <a:lnTo>
                    <a:pt x="1111996" y="203200"/>
                  </a:lnTo>
                  <a:lnTo>
                    <a:pt x="833997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66" name="Google Shape;766;g3208d95916f_2_1887"/>
            <p:cNvSpPr txBox="1"/>
            <p:nvPr/>
          </p:nvSpPr>
          <p:spPr>
            <a:xfrm>
              <a:off x="0" y="-38100"/>
              <a:ext cx="9555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7" name="Google Shape;767;g3208d95916f_2_1887"/>
          <p:cNvSpPr txBox="1"/>
          <p:nvPr/>
        </p:nvSpPr>
        <p:spPr>
          <a:xfrm>
            <a:off x="13014114" y="3746189"/>
            <a:ext cx="270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3. Features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68" name="Google Shape;768;g3208d95916f_2_1887"/>
          <p:cNvSpPr txBox="1"/>
          <p:nvPr/>
        </p:nvSpPr>
        <p:spPr>
          <a:xfrm>
            <a:off x="13620600" y="722475"/>
            <a:ext cx="4586400" cy="20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Less than </a:t>
            </a:r>
            <a:r>
              <a:rPr lang="en-US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20%</a:t>
            </a:r>
            <a:endParaRPr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Between 20% - 50%</a:t>
            </a:r>
            <a:endParaRPr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Between 50% -  80%</a:t>
            </a:r>
            <a:endParaRPr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More than 80%</a:t>
            </a:r>
            <a:endParaRPr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69" name="Google Shape;769;g3208d95916f_2_1887"/>
          <p:cNvSpPr/>
          <p:nvPr/>
        </p:nvSpPr>
        <p:spPr>
          <a:xfrm>
            <a:off x="13303987" y="998075"/>
            <a:ext cx="316800" cy="327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0" name="Google Shape;770;g3208d95916f_2_1887"/>
          <p:cNvSpPr/>
          <p:nvPr/>
        </p:nvSpPr>
        <p:spPr>
          <a:xfrm>
            <a:off x="13303987" y="1392725"/>
            <a:ext cx="316800" cy="3276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1" name="Google Shape;771;g3208d95916f_2_1887"/>
          <p:cNvSpPr/>
          <p:nvPr/>
        </p:nvSpPr>
        <p:spPr>
          <a:xfrm>
            <a:off x="13303975" y="1787375"/>
            <a:ext cx="316800" cy="327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2" name="Google Shape;772;g3208d95916f_2_1887"/>
          <p:cNvSpPr/>
          <p:nvPr/>
        </p:nvSpPr>
        <p:spPr>
          <a:xfrm>
            <a:off x="13303975" y="2176825"/>
            <a:ext cx="316800" cy="327600"/>
          </a:xfrm>
          <a:prstGeom prst="rect">
            <a:avLst/>
          </a:prstGeom>
          <a:solidFill>
            <a:srgbClr val="98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3" name="Google Shape;773;g3208d95916f_2_1887"/>
          <p:cNvSpPr txBox="1"/>
          <p:nvPr/>
        </p:nvSpPr>
        <p:spPr>
          <a:xfrm>
            <a:off x="13151575" y="345175"/>
            <a:ext cx="4586400" cy="5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Drop Out Percentage</a:t>
            </a:r>
            <a:endParaRPr b="1" sz="24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3208d95916f_2_1916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9" name="Google Shape;779;g3208d95916f_2_1916"/>
          <p:cNvSpPr txBox="1"/>
          <p:nvPr/>
        </p:nvSpPr>
        <p:spPr>
          <a:xfrm>
            <a:off x="1656150" y="2462225"/>
            <a:ext cx="15162900" cy="6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937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Inter"/>
              <a:buChar char="●"/>
            </a:pPr>
            <a:r>
              <a:rPr lang="en-US" sz="2600">
                <a:latin typeface="Inter"/>
                <a:ea typeface="Inter"/>
                <a:cs typeface="Inter"/>
                <a:sym typeface="Inter"/>
              </a:rPr>
              <a:t>This project successfully </a:t>
            </a:r>
            <a:r>
              <a:rPr b="1" lang="en-US" sz="2600">
                <a:latin typeface="Inter"/>
                <a:ea typeface="Inter"/>
                <a:cs typeface="Inter"/>
                <a:sym typeface="Inter"/>
              </a:rPr>
              <a:t>developed predictive models</a:t>
            </a:r>
            <a:r>
              <a:rPr lang="en-US" sz="2600">
                <a:latin typeface="Inter"/>
                <a:ea typeface="Inter"/>
                <a:cs typeface="Inter"/>
                <a:sym typeface="Inter"/>
              </a:rPr>
              <a:t> to estimate attrition percentages in clinical trials using data extracted from ClinicalTrials.gov.</a:t>
            </a:r>
            <a:endParaRPr sz="2600">
              <a:latin typeface="Inter"/>
              <a:ea typeface="Inter"/>
              <a:cs typeface="Inter"/>
              <a:sym typeface="Inter"/>
            </a:endParaRPr>
          </a:p>
          <a:p>
            <a:pPr indent="-393700" lvl="0" marL="457200" marR="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SzPts val="2600"/>
              <a:buFont typeface="Inter"/>
              <a:buChar char="●"/>
            </a:pPr>
            <a:r>
              <a:rPr lang="en-US" sz="2600"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b="1" lang="en-US" sz="2600">
                <a:latin typeface="Inter"/>
                <a:ea typeface="Inter"/>
                <a:cs typeface="Inter"/>
                <a:sym typeface="Inter"/>
              </a:rPr>
              <a:t>XGBoost model demonstrated slightly better performance</a:t>
            </a:r>
            <a:r>
              <a:rPr lang="en-US" sz="2600">
                <a:latin typeface="Inter"/>
                <a:ea typeface="Inter"/>
                <a:cs typeface="Inter"/>
                <a:sym typeface="Inter"/>
              </a:rPr>
              <a:t>, with an R² of 0.33 and RMSE of 8.67, compared to the Random Forest model with an R² of 0.31 and RMSE of 8.79.</a:t>
            </a:r>
            <a:endParaRPr sz="2400">
              <a:latin typeface="Inter"/>
              <a:ea typeface="Inter"/>
              <a:cs typeface="Inter"/>
              <a:sym typeface="Inter"/>
            </a:endParaRPr>
          </a:p>
          <a:p>
            <a:pPr indent="-393700" lvl="0" marL="457200" marR="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SzPts val="2600"/>
              <a:buFont typeface="Inter"/>
              <a:buChar char="●"/>
            </a:pPr>
            <a:r>
              <a:rPr b="1" lang="en-US" sz="2600">
                <a:latin typeface="Inter"/>
                <a:ea typeface="Inter"/>
                <a:cs typeface="Inter"/>
                <a:sym typeface="Inter"/>
              </a:rPr>
              <a:t>Key Findings:</a:t>
            </a:r>
            <a:endParaRPr sz="2600">
              <a:latin typeface="Inter"/>
              <a:ea typeface="Inter"/>
              <a:cs typeface="Inter"/>
              <a:sym typeface="Inter"/>
            </a:endParaRPr>
          </a:p>
          <a:p>
            <a:pPr indent="-393700" lvl="1" marL="9144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2600"/>
              <a:buFont typeface="Inter"/>
              <a:buChar char="○"/>
            </a:pPr>
            <a:r>
              <a:rPr lang="en-US" sz="2600">
                <a:latin typeface="Inter"/>
                <a:ea typeface="Inter"/>
                <a:cs typeface="Inter"/>
                <a:sym typeface="Inter"/>
              </a:rPr>
              <a:t>Trial duration, serious events, and enrollment information were the most significant predictors of attrition.</a:t>
            </a:r>
            <a:endParaRPr sz="2600">
              <a:latin typeface="Inter"/>
              <a:ea typeface="Inter"/>
              <a:cs typeface="Inter"/>
              <a:sym typeface="Inter"/>
            </a:endParaRPr>
          </a:p>
          <a:p>
            <a:pPr indent="-393700" lvl="1" marL="914400" marR="0" rtl="0" algn="l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2600"/>
              <a:buFont typeface="Inter"/>
              <a:buChar char="○"/>
            </a:pPr>
            <a:r>
              <a:rPr lang="en-US" sz="2600">
                <a:latin typeface="Inter"/>
                <a:ea typeface="Inter"/>
                <a:cs typeface="Inter"/>
                <a:sym typeface="Inter"/>
              </a:rPr>
              <a:t>Features like participant masking and intervention type contributed less to predictive power.</a:t>
            </a:r>
            <a:endParaRPr sz="34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80" name="Google Shape;780;g3208d95916f_2_1916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781" name="Google Shape;781;g3208d95916f_2_1916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82" name="Google Shape;782;g3208d95916f_2_1916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3" name="Google Shape;783;g3208d95916f_2_1916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784" name="Google Shape;784;g3208d95916f_2_1916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785" name="Google Shape;785;g3208d95916f_2_1916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6" name="Google Shape;786;g3208d95916f_2_1916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787" name="Google Shape;787;g3208d95916f_2_1916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788" name="Google Shape;788;g3208d95916f_2_1916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9" name="Google Shape;789;g3208d95916f_2_1916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790" name="Google Shape;790;g3208d95916f_2_1916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91" name="Google Shape;791;g3208d95916f_2_1916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Problem Statement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" name="Google Shape;142;p2"/>
          <p:cNvSpPr txBox="1"/>
          <p:nvPr/>
        </p:nvSpPr>
        <p:spPr>
          <a:xfrm>
            <a:off x="1130000" y="1028700"/>
            <a:ext cx="460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Introduction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3" name="Google Shape;143;p2"/>
          <p:cNvSpPr txBox="1"/>
          <p:nvPr/>
        </p:nvSpPr>
        <p:spPr>
          <a:xfrm>
            <a:off x="2761925" y="2703175"/>
            <a:ext cx="12762900" cy="60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44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Patient attrition, or dropout, is a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critical issue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in clinical trials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It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undermines validity of results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by causing imbalance between groups, leading to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biased treatment estimates</a:t>
            </a:r>
            <a:r>
              <a:rPr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and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reduced statistical power</a:t>
            </a:r>
            <a:endParaRPr sz="3400">
              <a:solidFill>
                <a:srgbClr val="0E244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350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It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limits result generalizability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, making it harder to identify effective therapies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3500"/>
              </a:spcBef>
              <a:spcAft>
                <a:spcPts val="3500"/>
              </a:spcAft>
              <a:buClr>
                <a:srgbClr val="0E244D"/>
              </a:buClr>
              <a:buSzPts val="3400"/>
              <a:buFont typeface="Inter"/>
              <a:buChar char="●"/>
            </a:pP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Managing attrition is crucial to ensure reliable and applicable trial outcomes</a:t>
            </a:r>
            <a:endParaRPr b="1" sz="3400">
              <a:solidFill>
                <a:srgbClr val="0E244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44" name="Google Shape;144;p2"/>
          <p:cNvGrpSpPr/>
          <p:nvPr/>
        </p:nvGrpSpPr>
        <p:grpSpPr>
          <a:xfrm>
            <a:off x="-326249" y="8780853"/>
            <a:ext cx="1456223" cy="2106182"/>
            <a:chOff x="0" y="0"/>
            <a:chExt cx="491726" cy="711200"/>
          </a:xfrm>
        </p:grpSpPr>
        <p:sp>
          <p:nvSpPr>
            <p:cNvPr id="145" name="Google Shape;145;p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46" name="Google Shape;146;p2"/>
            <p:cNvSpPr txBox="1"/>
            <p:nvPr/>
          </p:nvSpPr>
          <p:spPr>
            <a:xfrm>
              <a:off x="76832" y="292100"/>
              <a:ext cx="338062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" name="Google Shape;147;p2"/>
          <p:cNvGrpSpPr/>
          <p:nvPr/>
        </p:nvGrpSpPr>
        <p:grpSpPr>
          <a:xfrm rot="10800000">
            <a:off x="-581924" y="8306570"/>
            <a:ext cx="1161983" cy="1657788"/>
            <a:chOff x="0" y="0"/>
            <a:chExt cx="498497" cy="711200"/>
          </a:xfrm>
        </p:grpSpPr>
        <p:sp>
          <p:nvSpPr>
            <p:cNvPr id="148" name="Google Shape;148;p2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49" name="Google Shape;149;p2"/>
            <p:cNvSpPr txBox="1"/>
            <p:nvPr/>
          </p:nvSpPr>
          <p:spPr>
            <a:xfrm>
              <a:off x="77890" y="292100"/>
              <a:ext cx="342717" cy="36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" name="Google Shape;150;p2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151" name="Google Shape;151;p2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52" name="Google Shape;152;p2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" name="Google Shape;153;p2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154" name="Google Shape;154;p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55" name="Google Shape;155;p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3208d95916f_1_130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Limitations and Future Work</a:t>
            </a:r>
            <a:endParaRPr b="1" sz="5000">
              <a:solidFill>
                <a:srgbClr val="0E244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797" name="Google Shape;797;g3208d95916f_1_130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798" name="Google Shape;798;g3208d95916f_1_130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799" name="Google Shape;799;g3208d95916f_1_130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0" name="Google Shape;800;g3208d95916f_1_130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801" name="Google Shape;801;g3208d95916f_1_130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802" name="Google Shape;802;g3208d95916f_1_130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3" name="Google Shape;803;g3208d95916f_1_130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804" name="Google Shape;804;g3208d95916f_1_130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5" name="Google Shape;805;g3208d95916f_1_130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806" name="Google Shape;806;g3208d95916f_1_130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807" name="Google Shape;807;g3208d95916f_1_130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8" name="Google Shape;808;g3208d95916f_1_130"/>
          <p:cNvSpPr/>
          <p:nvPr/>
        </p:nvSpPr>
        <p:spPr>
          <a:xfrm flipH="1" rot="10800000">
            <a:off x="2309550" y="2921050"/>
            <a:ext cx="4637400" cy="65421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g3208d95916f_1_130"/>
          <p:cNvSpPr txBox="1"/>
          <p:nvPr/>
        </p:nvSpPr>
        <p:spPr>
          <a:xfrm>
            <a:off x="2309625" y="2921050"/>
            <a:ext cx="4607700" cy="6468300"/>
          </a:xfrm>
          <a:prstGeom prst="rect">
            <a:avLst/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Inter"/>
                <a:ea typeface="Inter"/>
                <a:cs typeface="Inter"/>
                <a:sym typeface="Inter"/>
              </a:rPr>
              <a:t>The Limitations and Future Works</a:t>
            </a:r>
            <a:endParaRPr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10" name="Google Shape;810;g3208d95916f_1_130"/>
          <p:cNvSpPr/>
          <p:nvPr/>
        </p:nvSpPr>
        <p:spPr>
          <a:xfrm>
            <a:off x="6946475" y="2915575"/>
            <a:ext cx="86880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811" name="Google Shape;811;g3208d95916f_1_130"/>
          <p:cNvSpPr txBox="1"/>
          <p:nvPr/>
        </p:nvSpPr>
        <p:spPr>
          <a:xfrm>
            <a:off x="7906525" y="2921050"/>
            <a:ext cx="70626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Limitations</a:t>
            </a:r>
            <a:endParaRPr b="1"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"/>
              <a:buChar char="●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Large File size of the JSONFile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○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Result: Crashes web browser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●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Network Latency and API Limits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○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APIs may restrict the number of requests per minute or require authentication.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●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Data Quality Issues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○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Missing values and invalid </a:t>
            </a: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data types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94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Future Work:</a:t>
            </a:r>
            <a:endParaRPr b="1" sz="294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Char char="●"/>
            </a:pPr>
            <a:r>
              <a:rPr lang="en-US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Fine-tune model parameters for better accuracy.</a:t>
            </a:r>
            <a:endParaRPr sz="24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Char char="●"/>
            </a:pPr>
            <a:r>
              <a:rPr lang="en-US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Explore additional features like patient engagement metrics.</a:t>
            </a:r>
            <a:endParaRPr b="1" sz="27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5"/>
          <p:cNvSpPr txBox="1"/>
          <p:nvPr/>
        </p:nvSpPr>
        <p:spPr>
          <a:xfrm>
            <a:off x="1028700" y="3484316"/>
            <a:ext cx="8757000" cy="17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554" u="none" cap="none" strike="noStrike">
                <a:solidFill>
                  <a:srgbClr val="0E244D"/>
                </a:solidFill>
                <a:latin typeface="Poppins"/>
                <a:ea typeface="Poppins"/>
                <a:cs typeface="Poppins"/>
                <a:sym typeface="Poppins"/>
              </a:rPr>
              <a:t>Thank You</a:t>
            </a:r>
            <a:endParaRPr/>
          </a:p>
        </p:txBody>
      </p:sp>
      <p:grpSp>
        <p:nvGrpSpPr>
          <p:cNvPr id="817" name="Google Shape;817;p15"/>
          <p:cNvGrpSpPr/>
          <p:nvPr/>
        </p:nvGrpSpPr>
        <p:grpSpPr>
          <a:xfrm rot="10800000">
            <a:off x="14546886" y="-446886"/>
            <a:ext cx="2290095" cy="3267253"/>
            <a:chOff x="0" y="0"/>
            <a:chExt cx="498497" cy="711200"/>
          </a:xfrm>
        </p:grpSpPr>
        <p:sp>
          <p:nvSpPr>
            <p:cNvPr id="818" name="Google Shape;818;p1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819" name="Google Shape;819;p15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0" name="Google Shape;820;p15"/>
          <p:cNvGrpSpPr/>
          <p:nvPr/>
        </p:nvGrpSpPr>
        <p:grpSpPr>
          <a:xfrm>
            <a:off x="15372662" y="6889791"/>
            <a:ext cx="2742258" cy="3966220"/>
            <a:chOff x="0" y="0"/>
            <a:chExt cx="491726" cy="711200"/>
          </a:xfrm>
        </p:grpSpPr>
        <p:sp>
          <p:nvSpPr>
            <p:cNvPr id="821" name="Google Shape;821;p1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822" name="Google Shape;822;p15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3" name="Google Shape;823;p15"/>
          <p:cNvGrpSpPr/>
          <p:nvPr/>
        </p:nvGrpSpPr>
        <p:grpSpPr>
          <a:xfrm rot="10800000">
            <a:off x="15678855" y="2817901"/>
            <a:ext cx="2518058" cy="3592485"/>
            <a:chOff x="0" y="0"/>
            <a:chExt cx="498497" cy="711200"/>
          </a:xfrm>
        </p:grpSpPr>
        <p:sp>
          <p:nvSpPr>
            <p:cNvPr id="824" name="Google Shape;824;p1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825" name="Google Shape;825;p15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6" name="Google Shape;826;p15"/>
          <p:cNvGrpSpPr/>
          <p:nvPr/>
        </p:nvGrpSpPr>
        <p:grpSpPr>
          <a:xfrm rot="10800000">
            <a:off x="14891167" y="5996617"/>
            <a:ext cx="2188202" cy="3121884"/>
            <a:chOff x="0" y="0"/>
            <a:chExt cx="498497" cy="711200"/>
          </a:xfrm>
        </p:grpSpPr>
        <p:sp>
          <p:nvSpPr>
            <p:cNvPr id="827" name="Google Shape;827;p1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828" name="Google Shape;828;p15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9" name="Google Shape;829;p15"/>
          <p:cNvGrpSpPr/>
          <p:nvPr/>
        </p:nvGrpSpPr>
        <p:grpSpPr>
          <a:xfrm>
            <a:off x="16920632" y="4279243"/>
            <a:ext cx="1479456" cy="2139787"/>
            <a:chOff x="0" y="0"/>
            <a:chExt cx="491726" cy="711200"/>
          </a:xfrm>
        </p:grpSpPr>
        <p:sp>
          <p:nvSpPr>
            <p:cNvPr id="830" name="Google Shape;830;p1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831" name="Google Shape;831;p15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2" name="Google Shape;832;p15"/>
          <p:cNvGrpSpPr/>
          <p:nvPr/>
        </p:nvGrpSpPr>
        <p:grpSpPr>
          <a:xfrm>
            <a:off x="14329558" y="7570779"/>
            <a:ext cx="1123250" cy="1624594"/>
            <a:chOff x="0" y="0"/>
            <a:chExt cx="491726" cy="711200"/>
          </a:xfrm>
        </p:grpSpPr>
        <p:sp>
          <p:nvSpPr>
            <p:cNvPr id="833" name="Google Shape;833;p1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834" name="Google Shape;834;p15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5" name="Google Shape;835;p15"/>
          <p:cNvGrpSpPr/>
          <p:nvPr/>
        </p:nvGrpSpPr>
        <p:grpSpPr>
          <a:xfrm>
            <a:off x="14891189" y="3756865"/>
            <a:ext cx="1555182" cy="2249312"/>
            <a:chOff x="0" y="0"/>
            <a:chExt cx="491726" cy="711200"/>
          </a:xfrm>
        </p:grpSpPr>
        <p:sp>
          <p:nvSpPr>
            <p:cNvPr id="836" name="Google Shape;836;p1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837" name="Google Shape;837;p15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8" name="Google Shape;838;p15"/>
          <p:cNvGrpSpPr/>
          <p:nvPr/>
        </p:nvGrpSpPr>
        <p:grpSpPr>
          <a:xfrm>
            <a:off x="15683951" y="735922"/>
            <a:ext cx="1452067" cy="2100102"/>
            <a:chOff x="0" y="0"/>
            <a:chExt cx="491726" cy="711200"/>
          </a:xfrm>
        </p:grpSpPr>
        <p:sp>
          <p:nvSpPr>
            <p:cNvPr id="839" name="Google Shape;839;p15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840" name="Google Shape;840;p15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1" name="Google Shape;841;p15"/>
          <p:cNvGrpSpPr/>
          <p:nvPr/>
        </p:nvGrpSpPr>
        <p:grpSpPr>
          <a:xfrm rot="10800000">
            <a:off x="17017968" y="511126"/>
            <a:ext cx="1178945" cy="1681988"/>
            <a:chOff x="0" y="0"/>
            <a:chExt cx="498497" cy="711200"/>
          </a:xfrm>
        </p:grpSpPr>
        <p:sp>
          <p:nvSpPr>
            <p:cNvPr id="842" name="Google Shape;842;p1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843" name="Google Shape;843;p15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4" name="Google Shape;844;p15"/>
          <p:cNvGrpSpPr/>
          <p:nvPr/>
        </p:nvGrpSpPr>
        <p:grpSpPr>
          <a:xfrm rot="10800000">
            <a:off x="14671539" y="3199499"/>
            <a:ext cx="756818" cy="1079744"/>
            <a:chOff x="0" y="0"/>
            <a:chExt cx="498497" cy="711200"/>
          </a:xfrm>
        </p:grpSpPr>
        <p:sp>
          <p:nvSpPr>
            <p:cNvPr id="845" name="Google Shape;845;p1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846" name="Google Shape;846;p15"/>
            <p:cNvSpPr txBox="1"/>
            <p:nvPr/>
          </p:nvSpPr>
          <p:spPr>
            <a:xfrm>
              <a:off x="77890" y="330200"/>
              <a:ext cx="342600" cy="33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7" name="Google Shape;847;p15"/>
          <p:cNvGrpSpPr/>
          <p:nvPr/>
        </p:nvGrpSpPr>
        <p:grpSpPr>
          <a:xfrm rot="10800000">
            <a:off x="16935542" y="6399985"/>
            <a:ext cx="2780018" cy="3966220"/>
            <a:chOff x="0" y="0"/>
            <a:chExt cx="498497" cy="711200"/>
          </a:xfrm>
        </p:grpSpPr>
        <p:sp>
          <p:nvSpPr>
            <p:cNvPr id="848" name="Google Shape;848;p15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849" name="Google Shape;849;p15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208d95916f_0_6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Project Overview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g3208d95916f_0_6"/>
          <p:cNvSpPr txBox="1"/>
          <p:nvPr/>
        </p:nvSpPr>
        <p:spPr>
          <a:xfrm>
            <a:off x="1130000" y="1028700"/>
            <a:ext cx="460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Introduction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g3208d95916f_0_6"/>
          <p:cNvSpPr txBox="1"/>
          <p:nvPr/>
        </p:nvSpPr>
        <p:spPr>
          <a:xfrm>
            <a:off x="2761925" y="2767025"/>
            <a:ext cx="12762900" cy="6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44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Primary Goal: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Develop a machine learning model capable of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predicting patient attrition percentages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in clinical trials using specific features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3500"/>
              </a:spcBef>
              <a:spcAft>
                <a:spcPts val="3500"/>
              </a:spcAft>
              <a:buSzPts val="3400"/>
              <a:buFont typeface="Inter"/>
              <a:buChar char="●"/>
            </a:pP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Secondary Goal: 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Geographically map</a:t>
            </a: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clinical trial facilities</a:t>
            </a: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to</a:t>
            </a:r>
            <a:r>
              <a:rPr b="1" lang="en-US" sz="3400"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visualize patterns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, such as urban versus rural trends, and provide actionable insights for trial planning and patient support strategies</a:t>
            </a:r>
            <a:endParaRPr sz="34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63" name="Google Shape;163;g3208d95916f_0_6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164" name="Google Shape;164;g3208d95916f_0_6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65" name="Google Shape;165;g3208d95916f_0_6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g3208d95916f_0_6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167" name="Google Shape;167;g3208d95916f_0_6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68" name="Google Shape;168;g3208d95916f_0_6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g3208d95916f_0_6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170" name="Google Shape;170;g3208d95916f_0_6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71" name="Google Shape;171;g3208d95916f_0_6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g3208d95916f_0_6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173" name="Google Shape;173;g3208d95916f_0_6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74" name="Google Shape;174;g3208d95916f_0_6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208d95916f_0_47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Learning Objectives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0" name="Google Shape;180;g3208d95916f_0_47"/>
          <p:cNvSpPr txBox="1"/>
          <p:nvPr/>
        </p:nvSpPr>
        <p:spPr>
          <a:xfrm>
            <a:off x="1130000" y="1028700"/>
            <a:ext cx="460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0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Introduction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1" name="Google Shape;181;g3208d95916f_0_47"/>
          <p:cNvSpPr txBox="1"/>
          <p:nvPr/>
        </p:nvSpPr>
        <p:spPr>
          <a:xfrm>
            <a:off x="2761925" y="2703175"/>
            <a:ext cx="12762900" cy="60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444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lang="en-US" sz="3400">
                <a:latin typeface="Inter"/>
                <a:ea typeface="Inter"/>
                <a:cs typeface="Inter"/>
                <a:sym typeface="Inter"/>
              </a:rPr>
              <a:t>Gain a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comprehensive understanding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of clinical trials data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Utilize APIs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to efficiently retrieve and manage data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Integrate and process datasets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to extract meaningful features for predictive modeling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SzPts val="3400"/>
              <a:buFont typeface="Inter"/>
              <a:buChar char="●"/>
            </a:pP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Design and implement machine learning models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to accurately predict patient attrition</a:t>
            </a:r>
            <a:endParaRPr sz="3400">
              <a:latin typeface="Inter"/>
              <a:ea typeface="Inter"/>
              <a:cs typeface="Inter"/>
              <a:sym typeface="Inter"/>
            </a:endParaRPr>
          </a:p>
          <a:p>
            <a:pPr indent="-444500" lvl="0" marL="457200" marR="0" rtl="0" algn="l">
              <a:lnSpc>
                <a:spcPct val="100000"/>
              </a:lnSpc>
              <a:spcBef>
                <a:spcPts val="2500"/>
              </a:spcBef>
              <a:spcAft>
                <a:spcPts val="2500"/>
              </a:spcAft>
              <a:buSzPts val="3400"/>
              <a:buFont typeface="Inter"/>
              <a:buChar char="●"/>
            </a:pP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Geographically map</a:t>
            </a:r>
            <a:r>
              <a:rPr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-US" sz="34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and categorize</a:t>
            </a:r>
            <a:r>
              <a:rPr lang="en-US" sz="3400">
                <a:latin typeface="Inter"/>
                <a:ea typeface="Inter"/>
                <a:cs typeface="Inter"/>
                <a:sym typeface="Inter"/>
              </a:rPr>
              <a:t> clinical trial facilities </a:t>
            </a:r>
            <a:endParaRPr sz="34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82" name="Google Shape;182;g3208d95916f_0_47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183" name="Google Shape;183;g3208d95916f_0_47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84" name="Google Shape;184;g3208d95916f_0_47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g3208d95916f_0_47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186" name="Google Shape;186;g3208d95916f_0_47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87" name="Google Shape;187;g3208d95916f_0_47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g3208d95916f_0_47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189" name="Google Shape;189;g3208d95916f_0_47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190" name="Google Shape;190;g3208d95916f_0_47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" name="Google Shape;191;g3208d95916f_0_47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192" name="Google Shape;192;g3208d95916f_0_47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193" name="Google Shape;193;g3208d95916f_0_47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208d95916f_0_66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Data Sources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9" name="Google Shape;199;g3208d95916f_0_66"/>
          <p:cNvSpPr txBox="1"/>
          <p:nvPr/>
        </p:nvSpPr>
        <p:spPr>
          <a:xfrm>
            <a:off x="1130000" y="1028700"/>
            <a:ext cx="460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Methodology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00" name="Google Shape;200;g3208d95916f_0_66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201" name="Google Shape;201;g3208d95916f_0_66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202" name="Google Shape;202;g3208d95916f_0_66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" name="Google Shape;203;g3208d95916f_0_66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204" name="Google Shape;204;g3208d95916f_0_66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205" name="Google Shape;205;g3208d95916f_0_66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6" name="Google Shape;206;g3208d95916f_0_66"/>
          <p:cNvSpPr/>
          <p:nvPr/>
        </p:nvSpPr>
        <p:spPr>
          <a:xfrm>
            <a:off x="2882896" y="3175449"/>
            <a:ext cx="4063440" cy="5679240"/>
          </a:xfrm>
          <a:prstGeom prst="rect">
            <a:avLst/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3208d95916f_0_66"/>
          <p:cNvSpPr/>
          <p:nvPr/>
        </p:nvSpPr>
        <p:spPr>
          <a:xfrm>
            <a:off x="2762300" y="3256300"/>
            <a:ext cx="4098900" cy="2722500"/>
          </a:xfrm>
          <a:prstGeom prst="rect">
            <a:avLst/>
          </a:prstGeom>
          <a:solidFill>
            <a:srgbClr val="F3F3F3"/>
          </a:solidFill>
          <a:ln cap="flat" cmpd="sng" w="19050">
            <a:solidFill>
              <a:srgbClr val="0E24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3208d95916f_0_66"/>
          <p:cNvSpPr/>
          <p:nvPr/>
        </p:nvSpPr>
        <p:spPr>
          <a:xfrm>
            <a:off x="2993375" y="3435802"/>
            <a:ext cx="3632400" cy="23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latin typeface="Inter"/>
                <a:ea typeface="Inter"/>
                <a:cs typeface="Inter"/>
                <a:sym typeface="Inter"/>
              </a:rPr>
              <a:t>Attrition Dataset</a:t>
            </a:r>
            <a:endParaRPr sz="3300">
              <a:latin typeface="Inter Thin"/>
              <a:ea typeface="Inter Thin"/>
              <a:cs typeface="Inter Thin"/>
              <a:sym typeface="Inter Thin"/>
            </a:endParaRPr>
          </a:p>
        </p:txBody>
      </p:sp>
      <p:sp>
        <p:nvSpPr>
          <p:cNvPr id="209" name="Google Shape;209;g3208d95916f_0_66"/>
          <p:cNvSpPr/>
          <p:nvPr/>
        </p:nvSpPr>
        <p:spPr>
          <a:xfrm>
            <a:off x="2993375" y="6441350"/>
            <a:ext cx="3832200" cy="22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●"/>
            </a:pPr>
            <a:r>
              <a:rPr b="1"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1325 </a:t>
            </a: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clinical trials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●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Key Variables: 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○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NCT_ID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○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Dropout_percentage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0" name="Google Shape;210;g3208d95916f_0_66"/>
          <p:cNvSpPr/>
          <p:nvPr/>
        </p:nvSpPr>
        <p:spPr>
          <a:xfrm>
            <a:off x="7172188" y="3175449"/>
            <a:ext cx="4063440" cy="5679240"/>
          </a:xfrm>
          <a:prstGeom prst="rect">
            <a:avLst/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3208d95916f_0_66"/>
          <p:cNvSpPr/>
          <p:nvPr/>
        </p:nvSpPr>
        <p:spPr>
          <a:xfrm>
            <a:off x="7051254" y="3256301"/>
            <a:ext cx="4098900" cy="2760600"/>
          </a:xfrm>
          <a:prstGeom prst="rect">
            <a:avLst/>
          </a:prstGeom>
          <a:solidFill>
            <a:srgbClr val="F3F3F3"/>
          </a:solidFill>
          <a:ln cap="flat" cmpd="sng" w="19050">
            <a:solidFill>
              <a:srgbClr val="0E24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3208d95916f_0_66"/>
          <p:cNvSpPr/>
          <p:nvPr/>
        </p:nvSpPr>
        <p:spPr>
          <a:xfrm>
            <a:off x="7172200" y="3435800"/>
            <a:ext cx="3942600" cy="23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latin typeface="Inter"/>
                <a:ea typeface="Inter"/>
                <a:cs typeface="Inter"/>
                <a:sym typeface="Inter"/>
              </a:rPr>
              <a:t>ClinicalTrials.gov </a:t>
            </a:r>
            <a:r>
              <a:rPr b="1" lang="en-US" sz="3300">
                <a:latin typeface="Inter"/>
                <a:ea typeface="Inter"/>
                <a:cs typeface="Inter"/>
                <a:sym typeface="Inter"/>
              </a:rPr>
              <a:t>API</a:t>
            </a:r>
            <a:endParaRPr sz="3300">
              <a:latin typeface="Inter Thin"/>
              <a:ea typeface="Inter Thin"/>
              <a:cs typeface="Inter Thin"/>
              <a:sym typeface="Inter Thin"/>
            </a:endParaRPr>
          </a:p>
        </p:txBody>
      </p:sp>
      <p:sp>
        <p:nvSpPr>
          <p:cNvPr id="213" name="Google Shape;213;g3208d95916f_0_66"/>
          <p:cNvSpPr/>
          <p:nvPr/>
        </p:nvSpPr>
        <p:spPr>
          <a:xfrm rot="5400000">
            <a:off x="8811953" y="5966648"/>
            <a:ext cx="542100" cy="5565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3208d95916f_0_66"/>
          <p:cNvSpPr/>
          <p:nvPr/>
        </p:nvSpPr>
        <p:spPr>
          <a:xfrm>
            <a:off x="7051425" y="6441500"/>
            <a:ext cx="4063500" cy="22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6096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●"/>
            </a:pPr>
            <a:r>
              <a:rPr b="1"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6,329 variables </a:t>
            </a: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 JSON file </a:t>
            </a: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accessed</a:t>
            </a: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via APIs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6096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Inter"/>
              <a:buChar char="●"/>
            </a:pP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Over </a:t>
            </a:r>
            <a:r>
              <a:rPr b="1"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163,753</a:t>
            </a: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lines of code</a:t>
            </a:r>
            <a:endParaRPr sz="2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5" name="Google Shape;215;g3208d95916f_0_66"/>
          <p:cNvSpPr/>
          <p:nvPr/>
        </p:nvSpPr>
        <p:spPr>
          <a:xfrm>
            <a:off x="11461480" y="3175449"/>
            <a:ext cx="4063440" cy="5679240"/>
          </a:xfrm>
          <a:prstGeom prst="rect">
            <a:avLst/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208d95916f_0_66"/>
          <p:cNvSpPr/>
          <p:nvPr/>
        </p:nvSpPr>
        <p:spPr>
          <a:xfrm>
            <a:off x="11340558" y="3256301"/>
            <a:ext cx="4098900" cy="2760600"/>
          </a:xfrm>
          <a:prstGeom prst="rect">
            <a:avLst/>
          </a:prstGeom>
          <a:solidFill>
            <a:srgbClr val="F3F3F3"/>
          </a:solidFill>
          <a:ln cap="flat" cmpd="sng" w="19050">
            <a:solidFill>
              <a:srgbClr val="0E24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208d95916f_0_66"/>
          <p:cNvSpPr/>
          <p:nvPr/>
        </p:nvSpPr>
        <p:spPr>
          <a:xfrm>
            <a:off x="11571950" y="3479803"/>
            <a:ext cx="3632400" cy="22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latin typeface="Inter"/>
                <a:ea typeface="Inter"/>
                <a:cs typeface="Inter"/>
                <a:sym typeface="Inter"/>
              </a:rPr>
              <a:t>Rural-Urban Commuting Area (RUCA)</a:t>
            </a:r>
            <a:endParaRPr sz="3300">
              <a:latin typeface="Inter Thin"/>
              <a:ea typeface="Inter Thin"/>
              <a:cs typeface="Inter Thin"/>
              <a:sym typeface="Inter Thin"/>
            </a:endParaRPr>
          </a:p>
        </p:txBody>
      </p:sp>
      <p:sp>
        <p:nvSpPr>
          <p:cNvPr id="218" name="Google Shape;218;g3208d95916f_0_66"/>
          <p:cNvSpPr/>
          <p:nvPr/>
        </p:nvSpPr>
        <p:spPr>
          <a:xfrm rot="5400000">
            <a:off x="13101245" y="5966648"/>
            <a:ext cx="542100" cy="5565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208d95916f_0_66"/>
          <p:cNvSpPr/>
          <p:nvPr/>
        </p:nvSpPr>
        <p:spPr>
          <a:xfrm>
            <a:off x="11340725" y="6441350"/>
            <a:ext cx="4063500" cy="22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558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"/>
              <a:buChar char="●"/>
            </a:pPr>
            <a:r>
              <a:rPr b="1"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41,902</a:t>
            </a:r>
            <a:r>
              <a:rPr lang="en-US" sz="2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Zip Codes and their corresponding location type (Urban vs Rural)</a:t>
            </a:r>
            <a:endParaRPr sz="1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g3208d95916f_0_66"/>
          <p:cNvSpPr/>
          <p:nvPr/>
        </p:nvSpPr>
        <p:spPr>
          <a:xfrm rot="5400000">
            <a:off x="4522661" y="5890448"/>
            <a:ext cx="542100" cy="556500"/>
          </a:xfrm>
          <a:prstGeom prst="rightArrow">
            <a:avLst>
              <a:gd fmla="val 34239" name="adj1"/>
              <a:gd fmla="val 57035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g3208d95916f_0_66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222" name="Google Shape;222;g3208d95916f_0_66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223" name="Google Shape;223;g3208d95916f_0_66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4" name="Google Shape;224;g3208d95916f_0_66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225" name="Google Shape;225;g3208d95916f_0_66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226" name="Google Shape;226;g3208d95916f_0_66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08d95916f_2_2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Project Workflow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2" name="Google Shape;232;g3208d95916f_2_2"/>
          <p:cNvSpPr txBox="1"/>
          <p:nvPr/>
        </p:nvSpPr>
        <p:spPr>
          <a:xfrm>
            <a:off x="1130000" y="1028700"/>
            <a:ext cx="460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Inter"/>
                <a:ea typeface="Inter"/>
                <a:cs typeface="Inter"/>
                <a:sym typeface="Inter"/>
              </a:rPr>
              <a:t>Methodology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33" name="Google Shape;233;g3208d95916f_2_2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234" name="Google Shape;234;g3208d95916f_2_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235" name="Google Shape;235;g3208d95916f_2_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6" name="Google Shape;236;g3208d95916f_2_2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237" name="Google Shape;237;g3208d95916f_2_2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238" name="Google Shape;238;g3208d95916f_2_2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9" name="Google Shape;239;g3208d95916f_2_2"/>
          <p:cNvSpPr/>
          <p:nvPr/>
        </p:nvSpPr>
        <p:spPr>
          <a:xfrm rot="-718122">
            <a:off x="9878787" y="5415978"/>
            <a:ext cx="2440502" cy="105120"/>
          </a:xfrm>
          <a:prstGeom prst="roundRect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3208d95916f_2_2"/>
          <p:cNvSpPr/>
          <p:nvPr/>
        </p:nvSpPr>
        <p:spPr>
          <a:xfrm flipH="1" rot="718122">
            <a:off x="7558808" y="5415978"/>
            <a:ext cx="2440502" cy="105120"/>
          </a:xfrm>
          <a:prstGeom prst="roundRect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3208d95916f_2_2"/>
          <p:cNvSpPr/>
          <p:nvPr/>
        </p:nvSpPr>
        <p:spPr>
          <a:xfrm rot="-1804225">
            <a:off x="9692120" y="5571914"/>
            <a:ext cx="290460" cy="29192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3208d95916f_2_2"/>
          <p:cNvSpPr/>
          <p:nvPr/>
        </p:nvSpPr>
        <p:spPr>
          <a:xfrm>
            <a:off x="8290957" y="6030551"/>
            <a:ext cx="3092700" cy="1732200"/>
          </a:xfrm>
          <a:prstGeom prst="roundRect">
            <a:avLst>
              <a:gd fmla="val 4485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43" name="Google Shape;243;g3208d95916f_2_2"/>
          <p:cNvSpPr txBox="1"/>
          <p:nvPr/>
        </p:nvSpPr>
        <p:spPr>
          <a:xfrm>
            <a:off x="8288825" y="6027600"/>
            <a:ext cx="3092700" cy="17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Inter"/>
                <a:ea typeface="Inter"/>
                <a:cs typeface="Inter"/>
                <a:sym typeface="Inter"/>
              </a:rPr>
              <a:t>Model Development</a:t>
            </a:r>
            <a:endParaRPr b="1"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4" name="Google Shape;244;g3208d95916f_2_2"/>
          <p:cNvSpPr/>
          <p:nvPr/>
        </p:nvSpPr>
        <p:spPr>
          <a:xfrm>
            <a:off x="9756103" y="5904596"/>
            <a:ext cx="162600" cy="123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3208d95916f_2_2"/>
          <p:cNvSpPr/>
          <p:nvPr/>
        </p:nvSpPr>
        <p:spPr>
          <a:xfrm rot="-718122">
            <a:off x="5245444" y="5415978"/>
            <a:ext cx="2440502" cy="105120"/>
          </a:xfrm>
          <a:prstGeom prst="roundRect">
            <a:avLst>
              <a:gd fmla="val 50000" name="adj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3208d95916f_2_2"/>
          <p:cNvSpPr/>
          <p:nvPr/>
        </p:nvSpPr>
        <p:spPr>
          <a:xfrm rot="-1804225">
            <a:off x="7429316" y="5073253"/>
            <a:ext cx="290460" cy="29192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0E24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3208d95916f_2_2"/>
          <p:cNvSpPr/>
          <p:nvPr/>
        </p:nvSpPr>
        <p:spPr>
          <a:xfrm>
            <a:off x="6028156" y="3145104"/>
            <a:ext cx="3092700" cy="1732200"/>
          </a:xfrm>
          <a:prstGeom prst="roundRect">
            <a:avLst>
              <a:gd fmla="val 4485" name="adj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48" name="Google Shape;248;g3208d95916f_2_2"/>
          <p:cNvSpPr/>
          <p:nvPr/>
        </p:nvSpPr>
        <p:spPr>
          <a:xfrm rot="10800000">
            <a:off x="7493177" y="4877403"/>
            <a:ext cx="162600" cy="123000"/>
          </a:xfrm>
          <a:prstGeom prst="triangle">
            <a:avLst>
              <a:gd fmla="val 50000" name="adj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208d95916f_2_2"/>
          <p:cNvSpPr txBox="1"/>
          <p:nvPr/>
        </p:nvSpPr>
        <p:spPr>
          <a:xfrm>
            <a:off x="6028025" y="3138525"/>
            <a:ext cx="3092700" cy="17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Data Processing</a:t>
            </a:r>
            <a:endParaRPr b="1" sz="3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0" name="Google Shape;250;g3208d95916f_2_2"/>
          <p:cNvSpPr/>
          <p:nvPr/>
        </p:nvSpPr>
        <p:spPr>
          <a:xfrm flipH="1" rot="718122">
            <a:off x="2912929" y="5415978"/>
            <a:ext cx="2440502" cy="105120"/>
          </a:xfrm>
          <a:prstGeom prst="roundRect">
            <a:avLst>
              <a:gd fmla="val 50000" name="adj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3208d95916f_2_2"/>
          <p:cNvSpPr/>
          <p:nvPr/>
        </p:nvSpPr>
        <p:spPr>
          <a:xfrm rot="-1804225">
            <a:off x="5160486" y="5571914"/>
            <a:ext cx="290460" cy="29192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0E24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3208d95916f_2_2"/>
          <p:cNvSpPr/>
          <p:nvPr/>
        </p:nvSpPr>
        <p:spPr>
          <a:xfrm>
            <a:off x="3759325" y="6030551"/>
            <a:ext cx="3092700" cy="1732200"/>
          </a:xfrm>
          <a:prstGeom prst="roundRect">
            <a:avLst>
              <a:gd fmla="val 4485" name="adj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53" name="Google Shape;253;g3208d95916f_2_2"/>
          <p:cNvSpPr txBox="1"/>
          <p:nvPr/>
        </p:nvSpPr>
        <p:spPr>
          <a:xfrm>
            <a:off x="3757050" y="6027600"/>
            <a:ext cx="3092700" cy="17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Feature Engineering</a:t>
            </a:r>
            <a:endParaRPr b="1" sz="3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4" name="Google Shape;254;g3208d95916f_2_2"/>
          <p:cNvSpPr/>
          <p:nvPr/>
        </p:nvSpPr>
        <p:spPr>
          <a:xfrm>
            <a:off x="5224470" y="5904596"/>
            <a:ext cx="162600" cy="123000"/>
          </a:xfrm>
          <a:prstGeom prst="triangle">
            <a:avLst>
              <a:gd fmla="val 50000" name="adj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3208d95916f_2_2"/>
          <p:cNvSpPr/>
          <p:nvPr/>
        </p:nvSpPr>
        <p:spPr>
          <a:xfrm rot="-718122">
            <a:off x="612114" y="5415978"/>
            <a:ext cx="2440502" cy="105120"/>
          </a:xfrm>
          <a:prstGeom prst="roundRect">
            <a:avLst>
              <a:gd fmla="val 50000" name="adj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3208d95916f_2_2"/>
          <p:cNvSpPr/>
          <p:nvPr/>
        </p:nvSpPr>
        <p:spPr>
          <a:xfrm>
            <a:off x="1435600" y="3145104"/>
            <a:ext cx="3092700" cy="1732200"/>
          </a:xfrm>
          <a:prstGeom prst="roundRect">
            <a:avLst>
              <a:gd fmla="val 4485" name="adj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57" name="Google Shape;257;g3208d95916f_2_2"/>
          <p:cNvSpPr txBox="1"/>
          <p:nvPr/>
        </p:nvSpPr>
        <p:spPr>
          <a:xfrm>
            <a:off x="1435600" y="3138525"/>
            <a:ext cx="3092700" cy="17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Feature Selection</a:t>
            </a:r>
            <a:endParaRPr b="1" sz="30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8" name="Google Shape;258;g3208d95916f_2_2"/>
          <p:cNvSpPr/>
          <p:nvPr/>
        </p:nvSpPr>
        <p:spPr>
          <a:xfrm rot="10800000">
            <a:off x="2900621" y="4877403"/>
            <a:ext cx="162600" cy="123000"/>
          </a:xfrm>
          <a:prstGeom prst="triangle">
            <a:avLst>
              <a:gd fmla="val 50000" name="adj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3208d95916f_2_2"/>
          <p:cNvSpPr/>
          <p:nvPr/>
        </p:nvSpPr>
        <p:spPr>
          <a:xfrm rot="-1804225">
            <a:off x="2831657" y="5073253"/>
            <a:ext cx="290460" cy="29192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0E24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3208d95916f_2_2"/>
          <p:cNvSpPr/>
          <p:nvPr/>
        </p:nvSpPr>
        <p:spPr>
          <a:xfrm rot="-718129">
            <a:off x="14593509" y="5415988"/>
            <a:ext cx="2440454" cy="105143"/>
          </a:xfrm>
          <a:prstGeom prst="roundRect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3208d95916f_2_2"/>
          <p:cNvSpPr/>
          <p:nvPr/>
        </p:nvSpPr>
        <p:spPr>
          <a:xfrm flipH="1" rot="718129">
            <a:off x="12261112" y="5415988"/>
            <a:ext cx="2440454" cy="105143"/>
          </a:xfrm>
          <a:prstGeom prst="roundRect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3208d95916f_2_2"/>
          <p:cNvSpPr/>
          <p:nvPr/>
        </p:nvSpPr>
        <p:spPr>
          <a:xfrm rot="-1803630">
            <a:off x="14508546" y="5571954"/>
            <a:ext cx="290469" cy="291805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3208d95916f_2_2"/>
          <p:cNvSpPr/>
          <p:nvPr/>
        </p:nvSpPr>
        <p:spPr>
          <a:xfrm>
            <a:off x="13107425" y="6030551"/>
            <a:ext cx="3092700" cy="1732200"/>
          </a:xfrm>
          <a:prstGeom prst="roundRect">
            <a:avLst>
              <a:gd fmla="val 4485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64" name="Google Shape;264;g3208d95916f_2_2"/>
          <p:cNvSpPr txBox="1"/>
          <p:nvPr/>
        </p:nvSpPr>
        <p:spPr>
          <a:xfrm>
            <a:off x="13105250" y="6027600"/>
            <a:ext cx="3092700" cy="17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Inter"/>
                <a:ea typeface="Inter"/>
                <a:cs typeface="Inter"/>
                <a:sym typeface="Inter"/>
              </a:rPr>
              <a:t>Geospatial Mapping</a:t>
            </a:r>
            <a:endParaRPr b="1"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5" name="Google Shape;265;g3208d95916f_2_2"/>
          <p:cNvSpPr/>
          <p:nvPr/>
        </p:nvSpPr>
        <p:spPr>
          <a:xfrm>
            <a:off x="14572570" y="5904596"/>
            <a:ext cx="162600" cy="123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208d95916f_2_2"/>
          <p:cNvSpPr/>
          <p:nvPr/>
        </p:nvSpPr>
        <p:spPr>
          <a:xfrm>
            <a:off x="10783700" y="3145104"/>
            <a:ext cx="3092700" cy="1732200"/>
          </a:xfrm>
          <a:prstGeom prst="roundRect">
            <a:avLst>
              <a:gd fmla="val 4485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67" name="Google Shape;267;g3208d95916f_2_2"/>
          <p:cNvSpPr txBox="1"/>
          <p:nvPr/>
        </p:nvSpPr>
        <p:spPr>
          <a:xfrm>
            <a:off x="10783675" y="3138525"/>
            <a:ext cx="3092700" cy="17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Inter"/>
                <a:ea typeface="Inter"/>
                <a:cs typeface="Inter"/>
                <a:sym typeface="Inter"/>
              </a:rPr>
              <a:t>Model Evaluation</a:t>
            </a:r>
            <a:endParaRPr b="1" sz="3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8" name="Google Shape;268;g3208d95916f_2_2"/>
          <p:cNvSpPr/>
          <p:nvPr/>
        </p:nvSpPr>
        <p:spPr>
          <a:xfrm rot="10800000">
            <a:off x="12248721" y="4877403"/>
            <a:ext cx="162600" cy="123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3208d95916f_2_2"/>
          <p:cNvSpPr/>
          <p:nvPr/>
        </p:nvSpPr>
        <p:spPr>
          <a:xfrm rot="-1803630">
            <a:off x="12179718" y="5073293"/>
            <a:ext cx="290469" cy="291805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g3208d95916f_2_2"/>
          <p:cNvGrpSpPr/>
          <p:nvPr/>
        </p:nvGrpSpPr>
        <p:grpSpPr>
          <a:xfrm rot="10800000">
            <a:off x="16255380" y="-1339987"/>
            <a:ext cx="3010374" cy="4294866"/>
            <a:chOff x="0" y="0"/>
            <a:chExt cx="498497" cy="711200"/>
          </a:xfrm>
        </p:grpSpPr>
        <p:sp>
          <p:nvSpPr>
            <p:cNvPr id="271" name="Google Shape;271;g3208d95916f_2_2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272" name="Google Shape;272;g3208d95916f_2_2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3" name="Google Shape;273;g3208d95916f_2_2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274" name="Google Shape;274;g3208d95916f_2_2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275" name="Google Shape;275;g3208d95916f_2_2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208d95916f_2_1104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Selection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81" name="Google Shape;281;g3208d95916f_2_1104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282" name="Google Shape;282;g3208d95916f_2_1104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283" name="Google Shape;283;g3208d95916f_2_1104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4" name="Google Shape;284;g3208d95916f_2_1104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285" name="Google Shape;285;g3208d95916f_2_1104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286" name="Google Shape;286;g3208d95916f_2_1104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7" name="Google Shape;287;g3208d95916f_2_1104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288" name="Google Shape;288;g3208d95916f_2_1104"/>
          <p:cNvSpPr txBox="1"/>
          <p:nvPr/>
        </p:nvSpPr>
        <p:spPr>
          <a:xfrm rot="10800000">
            <a:off x="16726584" y="-1033884"/>
            <a:ext cx="2068800" cy="22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9" name="Google Shape;289;g3208d95916f_2_1104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290" name="Google Shape;290;g3208d95916f_2_1104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291" name="Google Shape;291;g3208d95916f_2_1104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2" name="Google Shape;292;g3208d95916f_2_1104"/>
          <p:cNvSpPr/>
          <p:nvPr/>
        </p:nvSpPr>
        <p:spPr>
          <a:xfrm>
            <a:off x="8046609" y="2915304"/>
            <a:ext cx="75879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293" name="Google Shape;293;g3208d95916f_2_1104"/>
          <p:cNvSpPr txBox="1"/>
          <p:nvPr/>
        </p:nvSpPr>
        <p:spPr>
          <a:xfrm>
            <a:off x="10828575" y="2915269"/>
            <a:ext cx="41688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Selection of Features was based on</a:t>
            </a:r>
            <a:r>
              <a:rPr b="1" lang="en-US" sz="34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four categories</a:t>
            </a:r>
            <a:endParaRPr sz="34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4" name="Google Shape;294;g3208d95916f_2_1104"/>
          <p:cNvSpPr/>
          <p:nvPr/>
        </p:nvSpPr>
        <p:spPr>
          <a:xfrm flipH="1">
            <a:off x="6032826" y="2914999"/>
            <a:ext cx="4010400" cy="3380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208d95916f_2_1104"/>
          <p:cNvSpPr txBox="1"/>
          <p:nvPr/>
        </p:nvSpPr>
        <p:spPr>
          <a:xfrm>
            <a:off x="6537247" y="4000052"/>
            <a:ext cx="29940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Participant Characteristics</a:t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6" name="Google Shape;296;g3208d95916f_2_1104"/>
          <p:cNvSpPr/>
          <p:nvPr/>
        </p:nvSpPr>
        <p:spPr>
          <a:xfrm rot="10800000">
            <a:off x="2032130" y="2914884"/>
            <a:ext cx="4010400" cy="3380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3208d95916f_2_1104"/>
          <p:cNvSpPr txBox="1"/>
          <p:nvPr/>
        </p:nvSpPr>
        <p:spPr>
          <a:xfrm>
            <a:off x="2495549" y="4000052"/>
            <a:ext cx="29940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Study Design</a:t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8" name="Google Shape;298;g3208d95916f_2_1104"/>
          <p:cNvSpPr/>
          <p:nvPr/>
        </p:nvSpPr>
        <p:spPr>
          <a:xfrm flipH="1">
            <a:off x="2032130" y="6287591"/>
            <a:ext cx="4010400" cy="3380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3208d95916f_2_1104"/>
          <p:cNvSpPr txBox="1"/>
          <p:nvPr/>
        </p:nvSpPr>
        <p:spPr>
          <a:xfrm>
            <a:off x="2495549" y="7190860"/>
            <a:ext cx="29940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Timeline and Location</a:t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0" name="Google Shape;300;g3208d95916f_2_1104"/>
          <p:cNvSpPr/>
          <p:nvPr/>
        </p:nvSpPr>
        <p:spPr>
          <a:xfrm rot="10800000">
            <a:off x="6032826" y="6287476"/>
            <a:ext cx="4010400" cy="3380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3208d95916f_2_1104"/>
          <p:cNvSpPr txBox="1"/>
          <p:nvPr/>
        </p:nvSpPr>
        <p:spPr>
          <a:xfrm>
            <a:off x="6537247" y="7190860"/>
            <a:ext cx="29940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Complications</a:t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2" name="Google Shape;302;g3208d95916f_2_1104"/>
          <p:cNvSpPr/>
          <p:nvPr/>
        </p:nvSpPr>
        <p:spPr>
          <a:xfrm>
            <a:off x="5696421" y="5940234"/>
            <a:ext cx="689100" cy="719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g3208d95916f_2_1104"/>
          <p:cNvSpPr/>
          <p:nvPr/>
        </p:nvSpPr>
        <p:spPr>
          <a:xfrm>
            <a:off x="5767824" y="6069080"/>
            <a:ext cx="546300" cy="461700"/>
          </a:xfrm>
          <a:prstGeom prst="mathPlus">
            <a:avLst>
              <a:gd fmla="val 9900" name="adj1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208d95916f_2_628"/>
          <p:cNvSpPr txBox="1"/>
          <p:nvPr/>
        </p:nvSpPr>
        <p:spPr>
          <a:xfrm>
            <a:off x="1130000" y="1608661"/>
            <a:ext cx="148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0E244D"/>
                </a:solidFill>
                <a:latin typeface="Inter"/>
                <a:ea typeface="Inter"/>
                <a:cs typeface="Inter"/>
                <a:sym typeface="Inter"/>
              </a:rPr>
              <a:t>Feature Selection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09" name="Google Shape;309;g3208d95916f_2_628"/>
          <p:cNvGrpSpPr/>
          <p:nvPr/>
        </p:nvGrpSpPr>
        <p:grpSpPr>
          <a:xfrm>
            <a:off x="-326249" y="8780853"/>
            <a:ext cx="1456247" cy="2106148"/>
            <a:chOff x="0" y="0"/>
            <a:chExt cx="491726" cy="711200"/>
          </a:xfrm>
        </p:grpSpPr>
        <p:sp>
          <p:nvSpPr>
            <p:cNvPr id="310" name="Google Shape;310;g3208d95916f_2_628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311" name="Google Shape;311;g3208d95916f_2_628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2" name="Google Shape;312;g3208d95916f_2_628"/>
          <p:cNvGrpSpPr/>
          <p:nvPr/>
        </p:nvGrpSpPr>
        <p:grpSpPr>
          <a:xfrm rot="10800000">
            <a:off x="-581938" y="8306551"/>
            <a:ext cx="1161997" cy="1657807"/>
            <a:chOff x="0" y="0"/>
            <a:chExt cx="498497" cy="711200"/>
          </a:xfrm>
        </p:grpSpPr>
        <p:sp>
          <p:nvSpPr>
            <p:cNvPr id="313" name="Google Shape;313;g3208d95916f_2_628"/>
            <p:cNvSpPr/>
            <p:nvPr/>
          </p:nvSpPr>
          <p:spPr>
            <a:xfrm>
              <a:off x="0" y="0"/>
              <a:ext cx="498497" cy="711200"/>
            </a:xfrm>
            <a:custGeom>
              <a:rect b="b" l="l" r="r" t="t"/>
              <a:pathLst>
                <a:path extrusionOk="0" h="711200" w="498497">
                  <a:moveTo>
                    <a:pt x="249248" y="0"/>
                  </a:moveTo>
                  <a:lnTo>
                    <a:pt x="498497" y="711200"/>
                  </a:lnTo>
                  <a:lnTo>
                    <a:pt x="0" y="711200"/>
                  </a:lnTo>
                  <a:lnTo>
                    <a:pt x="249248" y="0"/>
                  </a:lnTo>
                  <a:close/>
                </a:path>
              </a:pathLst>
            </a:custGeom>
            <a:solidFill>
              <a:srgbClr val="0E244D"/>
            </a:solidFill>
            <a:ln>
              <a:noFill/>
            </a:ln>
          </p:spPr>
        </p:sp>
        <p:sp>
          <p:nvSpPr>
            <p:cNvPr id="314" name="Google Shape;314;g3208d95916f_2_628"/>
            <p:cNvSpPr txBox="1"/>
            <p:nvPr/>
          </p:nvSpPr>
          <p:spPr>
            <a:xfrm>
              <a:off x="77890" y="292100"/>
              <a:ext cx="3426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5" name="Google Shape;315;g3208d95916f_2_628"/>
          <p:cNvSpPr/>
          <p:nvPr/>
        </p:nvSpPr>
        <p:spPr>
          <a:xfrm rot="10800000">
            <a:off x="16161360" y="-1339849"/>
            <a:ext cx="3104390" cy="4624578"/>
          </a:xfrm>
          <a:custGeom>
            <a:rect b="b" l="l" r="r" t="t"/>
            <a:pathLst>
              <a:path extrusionOk="0" h="711200" w="498497">
                <a:moveTo>
                  <a:pt x="249248" y="0"/>
                </a:moveTo>
                <a:lnTo>
                  <a:pt x="498497" y="711200"/>
                </a:lnTo>
                <a:lnTo>
                  <a:pt x="0" y="711200"/>
                </a:lnTo>
                <a:lnTo>
                  <a:pt x="249248" y="0"/>
                </a:lnTo>
                <a:close/>
              </a:path>
            </a:pathLst>
          </a:custGeom>
          <a:solidFill>
            <a:srgbClr val="0E244D"/>
          </a:solidFill>
          <a:ln>
            <a:noFill/>
          </a:ln>
        </p:spPr>
      </p:sp>
      <p:sp>
        <p:nvSpPr>
          <p:cNvPr id="316" name="Google Shape;316;g3208d95916f_2_628"/>
          <p:cNvSpPr txBox="1"/>
          <p:nvPr/>
        </p:nvSpPr>
        <p:spPr>
          <a:xfrm rot="10800000">
            <a:off x="16726457" y="-1033814"/>
            <a:ext cx="2068927" cy="222473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7" name="Google Shape;317;g3208d95916f_2_628"/>
          <p:cNvGrpSpPr/>
          <p:nvPr/>
        </p:nvGrpSpPr>
        <p:grpSpPr>
          <a:xfrm>
            <a:off x="17357011" y="1215644"/>
            <a:ext cx="1908733" cy="2760665"/>
            <a:chOff x="0" y="0"/>
            <a:chExt cx="491726" cy="711200"/>
          </a:xfrm>
        </p:grpSpPr>
        <p:sp>
          <p:nvSpPr>
            <p:cNvPr id="318" name="Google Shape;318;g3208d95916f_2_628"/>
            <p:cNvSpPr/>
            <p:nvPr/>
          </p:nvSpPr>
          <p:spPr>
            <a:xfrm>
              <a:off x="0" y="0"/>
              <a:ext cx="491726" cy="711200"/>
            </a:xfrm>
            <a:custGeom>
              <a:rect b="b" l="l" r="r" t="t"/>
              <a:pathLst>
                <a:path extrusionOk="0" h="711200" w="491726">
                  <a:moveTo>
                    <a:pt x="245863" y="0"/>
                  </a:moveTo>
                  <a:lnTo>
                    <a:pt x="491726" y="711200"/>
                  </a:lnTo>
                  <a:lnTo>
                    <a:pt x="0" y="711200"/>
                  </a:lnTo>
                  <a:lnTo>
                    <a:pt x="245863" y="0"/>
                  </a:lnTo>
                  <a:close/>
                </a:path>
              </a:pathLst>
            </a:custGeom>
            <a:solidFill>
              <a:srgbClr val="0B356C"/>
            </a:solidFill>
            <a:ln>
              <a:noFill/>
            </a:ln>
          </p:spPr>
        </p:sp>
        <p:sp>
          <p:nvSpPr>
            <p:cNvPr id="319" name="Google Shape;319;g3208d95916f_2_628"/>
            <p:cNvSpPr txBox="1"/>
            <p:nvPr/>
          </p:nvSpPr>
          <p:spPr>
            <a:xfrm>
              <a:off x="76832" y="292100"/>
              <a:ext cx="338100" cy="3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0" name="Google Shape;320;g3208d95916f_2_628"/>
          <p:cNvSpPr/>
          <p:nvPr/>
        </p:nvSpPr>
        <p:spPr>
          <a:xfrm>
            <a:off x="8046609" y="2915304"/>
            <a:ext cx="7587900" cy="6752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0E244D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sp>
        <p:nvSpPr>
          <p:cNvPr id="321" name="Google Shape;321;g3208d95916f_2_628"/>
          <p:cNvSpPr txBox="1"/>
          <p:nvPr/>
        </p:nvSpPr>
        <p:spPr>
          <a:xfrm>
            <a:off x="10733325" y="2915575"/>
            <a:ext cx="4168800" cy="6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18 Features </a:t>
            </a:r>
            <a:r>
              <a:rPr lang="en-US" sz="3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were Selected</a:t>
            </a:r>
            <a:endParaRPr sz="3900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2" name="Google Shape;322;g3208d95916f_2_628"/>
          <p:cNvSpPr/>
          <p:nvPr/>
        </p:nvSpPr>
        <p:spPr>
          <a:xfrm flipH="1">
            <a:off x="6032826" y="2914999"/>
            <a:ext cx="4010400" cy="3380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3208d95916f_2_628"/>
          <p:cNvSpPr txBox="1"/>
          <p:nvPr/>
        </p:nvSpPr>
        <p:spPr>
          <a:xfrm>
            <a:off x="6537247" y="3009452"/>
            <a:ext cx="29940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Participant Characteristics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4" name="Google Shape;324;g3208d95916f_2_628"/>
          <p:cNvSpPr txBox="1"/>
          <p:nvPr/>
        </p:nvSpPr>
        <p:spPr>
          <a:xfrm>
            <a:off x="6537247" y="3771439"/>
            <a:ext cx="2994000" cy="17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</a:pP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healthyVolunteers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</a:pP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sex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</a:pP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minimumAge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</a:pP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maximumAge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</a:pP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stdAges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5" name="Google Shape;325;g3208d95916f_2_628"/>
          <p:cNvSpPr/>
          <p:nvPr/>
        </p:nvSpPr>
        <p:spPr>
          <a:xfrm rot="10800000">
            <a:off x="2032130" y="2914884"/>
            <a:ext cx="4010400" cy="3380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3208d95916f_2_628"/>
          <p:cNvSpPr txBox="1"/>
          <p:nvPr/>
        </p:nvSpPr>
        <p:spPr>
          <a:xfrm>
            <a:off x="2495549" y="3009452"/>
            <a:ext cx="29940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Study Design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7" name="Google Shape;327;g3208d95916f_2_628"/>
          <p:cNvSpPr txBox="1"/>
          <p:nvPr/>
        </p:nvSpPr>
        <p:spPr>
          <a:xfrm>
            <a:off x="2495549" y="3576591"/>
            <a:ext cx="2994000" cy="27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studyType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phases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maskingInfo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whoMasked_str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armGroups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conditions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interventions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enrollmentInfo</a:t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8" name="Google Shape;328;g3208d95916f_2_628"/>
          <p:cNvSpPr/>
          <p:nvPr/>
        </p:nvSpPr>
        <p:spPr>
          <a:xfrm flipH="1">
            <a:off x="2032130" y="6287591"/>
            <a:ext cx="4010400" cy="3380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3208d95916f_2_628"/>
          <p:cNvSpPr txBox="1"/>
          <p:nvPr/>
        </p:nvSpPr>
        <p:spPr>
          <a:xfrm>
            <a:off x="2495549" y="6809860"/>
            <a:ext cx="29940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Timeline and Location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0" name="Google Shape;330;g3208d95916f_2_628"/>
          <p:cNvSpPr txBox="1"/>
          <p:nvPr/>
        </p:nvSpPr>
        <p:spPr>
          <a:xfrm>
            <a:off x="2495549" y="7571836"/>
            <a:ext cx="2994000" cy="17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startDateStruct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completionDateStruct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locations</a:t>
            </a:r>
            <a:endParaRPr sz="1600"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Inter"/>
              <a:buChar char="●"/>
            </a:pPr>
            <a:r>
              <a:rPr lang="en-US" sz="1600">
                <a:latin typeface="Inter"/>
                <a:ea typeface="Inter"/>
                <a:cs typeface="Inter"/>
                <a:sym typeface="Inter"/>
              </a:rPr>
              <a:t>zip_codes</a:t>
            </a:r>
            <a:endParaRPr b="1"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g3208d95916f_2_628"/>
          <p:cNvSpPr/>
          <p:nvPr/>
        </p:nvSpPr>
        <p:spPr>
          <a:xfrm rot="10800000">
            <a:off x="6032826" y="6287476"/>
            <a:ext cx="4010400" cy="3380400"/>
          </a:xfrm>
          <a:prstGeom prst="round2DiagRect">
            <a:avLst>
              <a:gd fmla="val 0" name="adj1"/>
              <a:gd fmla="val 17764" name="adj2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3208d95916f_2_628"/>
          <p:cNvSpPr txBox="1"/>
          <p:nvPr/>
        </p:nvSpPr>
        <p:spPr>
          <a:xfrm>
            <a:off x="6537247" y="6809860"/>
            <a:ext cx="29940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Complications</a:t>
            </a:r>
            <a:endParaRPr sz="2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3" name="Google Shape;333;g3208d95916f_2_628"/>
          <p:cNvSpPr txBox="1"/>
          <p:nvPr/>
        </p:nvSpPr>
        <p:spPr>
          <a:xfrm>
            <a:off x="6537247" y="7571843"/>
            <a:ext cx="2994000" cy="11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</a:pPr>
            <a:r>
              <a:rPr lang="en-US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seriousEvents</a:t>
            </a:r>
            <a:endParaRPr sz="16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4" name="Google Shape;334;g3208d95916f_2_628"/>
          <p:cNvSpPr/>
          <p:nvPr/>
        </p:nvSpPr>
        <p:spPr>
          <a:xfrm>
            <a:off x="5696421" y="5940234"/>
            <a:ext cx="689100" cy="719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